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notesMasterIdLst>
    <p:notesMasterId r:id="rId23"/>
  </p:notesMasterIdLst>
  <p:sldIdLst>
    <p:sldId id="256" r:id="rId2"/>
    <p:sldId id="257" r:id="rId3"/>
    <p:sldId id="258" r:id="rId4"/>
    <p:sldId id="275" r:id="rId5"/>
    <p:sldId id="259" r:id="rId6"/>
    <p:sldId id="260" r:id="rId7"/>
    <p:sldId id="269" r:id="rId8"/>
    <p:sldId id="277" r:id="rId9"/>
    <p:sldId id="261" r:id="rId10"/>
    <p:sldId id="263" r:id="rId11"/>
    <p:sldId id="262" r:id="rId12"/>
    <p:sldId id="266" r:id="rId13"/>
    <p:sldId id="274" r:id="rId14"/>
    <p:sldId id="265" r:id="rId15"/>
    <p:sldId id="270" r:id="rId16"/>
    <p:sldId id="271" r:id="rId17"/>
    <p:sldId id="272" r:id="rId18"/>
    <p:sldId id="273" r:id="rId19"/>
    <p:sldId id="267" r:id="rId20"/>
    <p:sldId id="268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Presentation" id="{8C358AE7-285F-4A41-970B-512B7840AD42}">
          <p14:sldIdLst>
            <p14:sldId id="256"/>
            <p14:sldId id="257"/>
            <p14:sldId id="258"/>
            <p14:sldId id="275"/>
            <p14:sldId id="259"/>
            <p14:sldId id="260"/>
            <p14:sldId id="269"/>
            <p14:sldId id="277"/>
            <p14:sldId id="261"/>
            <p14:sldId id="263"/>
            <p14:sldId id="262"/>
            <p14:sldId id="266"/>
            <p14:sldId id="274"/>
          </p14:sldIdLst>
        </p14:section>
        <p14:section name="Appendices" id="{BCC4815B-8CDB-AB47-9F40-6F60D1466D92}">
          <p14:sldIdLst>
            <p14:sldId id="265"/>
            <p14:sldId id="270"/>
            <p14:sldId id="271"/>
            <p14:sldId id="272"/>
            <p14:sldId id="273"/>
            <p14:sldId id="267"/>
            <p14:sldId id="268"/>
            <p14:sldId id="276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47"/>
    <p:restoredTop sz="83553"/>
  </p:normalViewPr>
  <p:slideViewPr>
    <p:cSldViewPr snapToGrid="0">
      <p:cViewPr varScale="1">
        <p:scale>
          <a:sx n="133" d="100"/>
          <a:sy n="133" d="100"/>
        </p:scale>
        <p:origin x="8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482FDC-9EB1-0D47-8761-3FBCEB889934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E687E-6EA0-704A-9EF0-9CC6FE3C9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434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Gerald R. Ford Class Nuclear Aircraft Carrier is 385 MW * 2, so AWS has 20% more power generation in that one data center.</a:t>
            </a:r>
          </a:p>
          <a:p>
            <a:endParaRPr lang="en-US" dirty="0"/>
          </a:p>
          <a:p>
            <a:r>
              <a:rPr lang="en-US" dirty="0"/>
              <a:t>#3 is a little flawed because it used CPT-3 as the model, GPT-4o is significantly more complex.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E687E-6EA0-704A-9EF0-9CC6FE3C9D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1046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99F3EC-FAB6-ACCB-9ACC-E602786286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0BD7ED-0FD1-C9BA-5E41-B975F8CD16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C5A9E1-785C-0034-A320-5A1DD45A18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670DC3-8137-A691-98EC-91F94692AC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E687E-6EA0-704A-9EF0-9CC6FE3C9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676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E687E-6EA0-704A-9EF0-9CC6FE3C9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98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E687E-6EA0-704A-9EF0-9CC6FE3C9D2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76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E687E-6EA0-704A-9EF0-9CC6FE3C9D2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45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F1C56-8A72-4858-851C-F15B634C74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1122362"/>
            <a:ext cx="8876022" cy="374420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1834EB-45A5-426C-824A-8F07CA8F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19200" y="5230134"/>
            <a:ext cx="4876800" cy="942065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D55F2-5374-4778-B1EE-98996792D0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4044F8-E727-4D63-B6D6-26482F83D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141F76-D956-4205-AD99-E91FD5FCC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080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6D4F-1C6D-40FB-9A92-C86C4E15C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B67BDDB-F95B-4041-AA53-71BBCB26D9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977052-C8EA-459E-9E10-8EE28C50E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3E6650-E3AD-4C98-88FE-F5152966FE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54FED5-B228-4E3C-BFEE-0BC47D950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8430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B0A243A-5463-4C65-85DA-03BECDAE63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31898" y="854169"/>
            <a:ext cx="2674301" cy="5322793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10153C-6948-4108-8FF1-033F66D4CA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85800" y="854169"/>
            <a:ext cx="7886700" cy="5322793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45988-B24C-46FE-87B0-55D4FB7CB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3AB2DB-BD1F-41F7-AC5E-57249C2700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E3DB-BDAB-40CA-ABA3-A3662C068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517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11A1B-E09A-4F93-BC68-B160114A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C8C4A9-27ED-4E86-A256-5009E3134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20000"/>
              </a:lnSpc>
              <a:defRPr/>
            </a:lvl1pPr>
            <a:lvl2pPr>
              <a:lnSpc>
                <a:spcPct val="120000"/>
              </a:lnSpc>
              <a:defRPr/>
            </a:lvl2pPr>
            <a:lvl3pPr>
              <a:lnSpc>
                <a:spcPct val="120000"/>
              </a:lnSpc>
              <a:defRPr sz="1400"/>
            </a:lvl3pPr>
            <a:lvl4pPr>
              <a:lnSpc>
                <a:spcPct val="120000"/>
              </a:lnSpc>
              <a:defRPr sz="1200"/>
            </a:lvl4pPr>
            <a:lvl5pPr>
              <a:lnSpc>
                <a:spcPct val="120000"/>
              </a:lnSpc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5CF91C-8771-4949-A397-928A5743E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A0ED-4961-4254-B34E-71D14C4E0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497152-BD97-4A72-8B07-CD2BC57B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219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B4EAF4-C10D-4650-9587-15DA8E9F9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1368862"/>
            <a:ext cx="9486900" cy="3679656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A1D5C2-6E93-4B23-A0CA-D5D7E735C7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5318974"/>
            <a:ext cx="9486900" cy="853225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815BFB-5D28-4ABE-AD37-0C6C3FD94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A4035B-0539-4A03-87C0-22E52C98B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27ADF-48C9-49CF-BD4D-82399BF64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188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91A2FB-0310-4935-B7F7-E47876CD4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87C14-52AB-4AAC-9038-29CF58EA6E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19200" y="2168278"/>
            <a:ext cx="4702921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2E45A-DCC0-4701-9D67-EF56AECE34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69880" y="2168278"/>
            <a:ext cx="4782699" cy="415632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AF0813-A167-4D17-AA79-07BD9765F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940D7-D4C1-4C24-95F3-29A849CEEE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949AB7-007E-4D4D-A2C1-2C5C3310C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92127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2B0184-BDFD-48DE-B858-B81887BFD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75359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24FEB2-6EEC-49D4-9466-0F7A6EDB0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1" y="2095930"/>
            <a:ext cx="4507931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E8CF0-BAB6-4BF2-836F-FED0AF88A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19201" y="2938410"/>
            <a:ext cx="4507930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0751AB-FCF0-450B-A6DF-9B9A2AD2C24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2095930"/>
            <a:ext cx="4507932" cy="758650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898E7-3130-4CE6-AA11-C9CC8214EA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7" y="2938410"/>
            <a:ext cx="4507932" cy="338619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D85675-9678-4CB3-9AAB-D727D2B58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5F8314-1849-461A-AAF2-BF149646D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B69738E-5865-473C-BAFB-BDB385C06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2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7AC40-59FF-4CE3-B49C-C824A784C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2FAB63-E9CE-4359-A54B-07AC7E9BB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939854-5165-4C41-8DCA-D42DFD7D9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1768E0-4535-4B0D-8B94-4C10740B0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855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4678E3-D115-4E49-9ECB-656CF2319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21E6FC-7F84-4673-81D6-B85FE26DA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0318A-245C-4841-AB57-CEC5CC124D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26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0F847B-9D86-47FF-B24A-EEA5F73EA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776472" cy="2852928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AC0675-AD2F-44DC-8FF3-4454258A5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57582" y="987425"/>
            <a:ext cx="5948618" cy="4873625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D96356-C0F0-4C22-B9B6-C7E0BE4F37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200" y="3484210"/>
            <a:ext cx="3768934" cy="238477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3EFD71-2ACA-4041-9EA2-86E7B81C3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ECACE3-32A8-4245-97AC-5797C147E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D63845-314D-499C-BB75-CE9162BE6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17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6D3DB-B1F8-4892-96F7-0BE21DE637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457200"/>
            <a:ext cx="3932349" cy="2852670"/>
          </a:xfrm>
        </p:spPr>
        <p:txBody>
          <a:bodyPr anchor="b">
            <a:no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40AB405-B2E9-4C4B-930C-CF1B63342F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74810" y="657055"/>
            <a:ext cx="5831389" cy="55151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AF82ED-5295-4670-A3A8-B7813FF471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219199" y="3484210"/>
            <a:ext cx="3768934" cy="23768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8BCDD2-4389-41FA-BE68-6805E3290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1E1FAD-7351-4908-963A-08EA8E4AB7A0}" type="datetimeFigureOut">
              <a:rPr lang="en-US" smtClean="0"/>
              <a:t>10/29/24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C1D4C8-D966-41BE-B38F-54B9134FF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A7339F-1169-4FB1-8FAA-781335ECB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F2D47E-0AF1-4C27-801F-64E3E5BF7F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42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104591-A10E-46C3-952B-F25DCBDAD1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200" y="365125"/>
            <a:ext cx="9493249" cy="15779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F77F62-7300-4B81-8F9B-D040A0EE17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19200" y="2318032"/>
            <a:ext cx="9493250" cy="40065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52CF0-2C7E-4A4C-BD7E-B7CEFF0DC4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2630" y="6356349"/>
            <a:ext cx="30638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8C1E1FAD-7351-4908-963A-08EA8E4AB7A0}" type="datetimeFigureOut">
              <a:rPr lang="en-US" smtClean="0"/>
              <a:pPr/>
              <a:t>10/29/24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49E98-61B4-4398-B18F-534336EA17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099372" y="4308656"/>
            <a:ext cx="34712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76DC5D-5820-4314-ADE6-9CD1C7D4A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96670" y="6356349"/>
            <a:ext cx="5761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</a:defRPr>
            </a:lvl1pPr>
          </a:lstStyle>
          <a:p>
            <a:fld id="{1CF2D47E-0AF1-4C27-801F-64E3E5BF7F7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06503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50" r:id="rId10"/>
    <p:sldLayoutId id="2147483749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4000" i="1" kern="1200">
          <a:solidFill>
            <a:srgbClr val="000000"/>
          </a:solidFill>
          <a:highlight>
            <a:srgbClr val="FFFF00"/>
          </a:highligh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822960" indent="-228600" algn="l" defTabSz="914400" rtl="0" eaLnBrk="1" latinLnBrk="0" hangingPunct="1">
        <a:lnSpc>
          <a:spcPct val="120000"/>
        </a:lnSpc>
        <a:spcBef>
          <a:spcPts val="500"/>
        </a:spcBef>
        <a:buFont typeface="Consolas" panose="020B0609020204030204" pitchFamily="49" charset="0"/>
        <a:buChar char="+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00584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2/advs.202306826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306826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doi.org/10.3389/frai.2024.1376042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rai.2024.1376042" TargetMode="Externa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rai.2024.1376042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sci.2023.1017235" TargetMode="Externa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sci.2023.1017235" TargetMode="Externa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doi.org/10.3389/fsci.2023.1017235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inalspark.com/how-do-we-know-we-have-real-neurons-in-our-lab/" TargetMode="Externa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doi.org/10.1002/advs.202306826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doi.org/10.1002/advs.202306826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centerdynamics.com/en/news/aws-acquires-talens-nuclear-data-center-campus-in-pennsylvania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hyperlink" Target="http://arxiv.org/abs/2310.03003" TargetMode="External"/><Relationship Id="rId4" Type="http://schemas.openxmlformats.org/officeDocument/2006/relationships/hyperlink" Target="https://s201.q4cdn.com/141608511/files/doc_financials/2024/q4/1cbe8fe7-e08a-46e3-8dcc-b429fc06c1a4.pdf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finalspark.com/biocomputing-the-next-evolutionary-leap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i.org/10.3389/frai.2024.1376042" TargetMode="Externa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2/advs.202306826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doi.org/10.1002/advs.202306826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002/advs.202306826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052B113-E2FC-4234-8413-06DDF47ED4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2E399C2-EE3C-4F52-92BA-9CA33E707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375815" y="136526"/>
            <a:ext cx="10816185" cy="6721987"/>
          </a:xfrm>
          <a:custGeom>
            <a:avLst/>
            <a:gdLst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68898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0" fmla="*/ 221942 w 10854022"/>
              <a:gd name="connsiteY0" fmla="*/ 0 h 6734599"/>
              <a:gd name="connsiteX1" fmla="*/ 8881057 w 10854022"/>
              <a:gd name="connsiteY1" fmla="*/ 0 h 6734599"/>
              <a:gd name="connsiteX2" fmla="*/ 10854022 w 10854022"/>
              <a:gd name="connsiteY2" fmla="*/ 29710 h 6734599"/>
              <a:gd name="connsiteX3" fmla="*/ 10854022 w 10854022"/>
              <a:gd name="connsiteY3" fmla="*/ 6734599 h 6734599"/>
              <a:gd name="connsiteX4" fmla="*/ 0 w 10854022"/>
              <a:gd name="connsiteY4" fmla="*/ 6355568 h 6734599"/>
              <a:gd name="connsiteX5" fmla="*/ 221942 w 10854022"/>
              <a:gd name="connsiteY5" fmla="*/ 0 h 6734599"/>
              <a:gd name="connsiteX0" fmla="*/ 221942 w 10854022"/>
              <a:gd name="connsiteY0" fmla="*/ 0 h 6734599"/>
              <a:gd name="connsiteX1" fmla="*/ 10854022 w 10854022"/>
              <a:gd name="connsiteY1" fmla="*/ 29710 h 6734599"/>
              <a:gd name="connsiteX2" fmla="*/ 10854022 w 10854022"/>
              <a:gd name="connsiteY2" fmla="*/ 6734599 h 6734599"/>
              <a:gd name="connsiteX3" fmla="*/ 0 w 10854022"/>
              <a:gd name="connsiteY3" fmla="*/ 6355568 h 6734599"/>
              <a:gd name="connsiteX4" fmla="*/ 221942 w 10854022"/>
              <a:gd name="connsiteY4" fmla="*/ 0 h 6734599"/>
              <a:gd name="connsiteX0" fmla="*/ 184105 w 10816185"/>
              <a:gd name="connsiteY0" fmla="*/ 0 h 6734599"/>
              <a:gd name="connsiteX1" fmla="*/ 10816185 w 10816185"/>
              <a:gd name="connsiteY1" fmla="*/ 29710 h 6734599"/>
              <a:gd name="connsiteX2" fmla="*/ 10816185 w 10816185"/>
              <a:gd name="connsiteY2" fmla="*/ 6734599 h 6734599"/>
              <a:gd name="connsiteX3" fmla="*/ 0 w 10816185"/>
              <a:gd name="connsiteY3" fmla="*/ 6355568 h 6734599"/>
              <a:gd name="connsiteX4" fmla="*/ 184105 w 10816185"/>
              <a:gd name="connsiteY4" fmla="*/ 0 h 6734599"/>
              <a:gd name="connsiteX0" fmla="*/ 209330 w 10816185"/>
              <a:gd name="connsiteY0" fmla="*/ 0 h 6721987"/>
              <a:gd name="connsiteX1" fmla="*/ 10816185 w 10816185"/>
              <a:gd name="connsiteY1" fmla="*/ 17098 h 6721987"/>
              <a:gd name="connsiteX2" fmla="*/ 10816185 w 10816185"/>
              <a:gd name="connsiteY2" fmla="*/ 6721987 h 6721987"/>
              <a:gd name="connsiteX3" fmla="*/ 0 w 10816185"/>
              <a:gd name="connsiteY3" fmla="*/ 6342956 h 6721987"/>
              <a:gd name="connsiteX4" fmla="*/ 209330 w 10816185"/>
              <a:gd name="connsiteY4" fmla="*/ 0 h 672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16185" h="6721987">
                <a:moveTo>
                  <a:pt x="209330" y="0"/>
                </a:moveTo>
                <a:lnTo>
                  <a:pt x="10816185" y="17098"/>
                </a:lnTo>
                <a:lnTo>
                  <a:pt x="10816185" y="6721987"/>
                </a:lnTo>
                <a:lnTo>
                  <a:pt x="0" y="6342956"/>
                </a:lnTo>
                <a:lnTo>
                  <a:pt x="209330" y="0"/>
                </a:lnTo>
                <a:close/>
              </a:path>
            </a:pathLst>
          </a:custGeom>
          <a:solidFill>
            <a:srgbClr val="EFEEE9"/>
          </a:solidFill>
          <a:ln w="12700" cap="flat" cmpd="sng" algn="ctr">
            <a:noFill/>
            <a:prstDash val="solid"/>
            <a:miter lim="800000"/>
          </a:ln>
          <a:effectLst>
            <a:outerShdw blurRad="762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bstract background of mesh">
            <a:extLst>
              <a:ext uri="{FF2B5EF4-FFF2-40B4-BE49-F238E27FC236}">
                <a16:creationId xmlns:a16="http://schemas.microsoft.com/office/drawing/2014/main" id="{5312D387-A91F-2CE5-199B-D67D00781A6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2" b="7673"/>
          <a:stretch/>
        </p:blipFill>
        <p:spPr>
          <a:xfrm>
            <a:off x="1515390" y="285631"/>
            <a:ext cx="10676610" cy="6579963"/>
          </a:xfrm>
          <a:custGeom>
            <a:avLst/>
            <a:gdLst/>
            <a:ahLst/>
            <a:cxnLst/>
            <a:rect l="l" t="t" r="r" b="b"/>
            <a:pathLst>
              <a:path w="10676610" h="6579963">
                <a:moveTo>
                  <a:pt x="10676610" y="0"/>
                </a:moveTo>
                <a:lnTo>
                  <a:pt x="10676610" y="6579963"/>
                </a:lnTo>
                <a:lnTo>
                  <a:pt x="215405" y="6579963"/>
                </a:lnTo>
                <a:lnTo>
                  <a:pt x="109891" y="3558470"/>
                </a:lnTo>
                <a:lnTo>
                  <a:pt x="114183" y="3547036"/>
                </a:lnTo>
                <a:lnTo>
                  <a:pt x="109134" y="3537986"/>
                </a:lnTo>
                <a:lnTo>
                  <a:pt x="21" y="413402"/>
                </a:lnTo>
                <a:cubicBezTo>
                  <a:pt x="-317" y="402839"/>
                  <a:pt x="3640" y="393132"/>
                  <a:pt x="10323" y="385965"/>
                </a:cubicBezTo>
                <a:lnTo>
                  <a:pt x="36752" y="373879"/>
                </a:lnTo>
                <a:lnTo>
                  <a:pt x="36670" y="371555"/>
                </a:lnTo>
                <a:lnTo>
                  <a:pt x="636157" y="350620"/>
                </a:lnTo>
                <a:lnTo>
                  <a:pt x="651351" y="345898"/>
                </a:lnTo>
                <a:cubicBezTo>
                  <a:pt x="659514" y="343866"/>
                  <a:pt x="670765" y="341853"/>
                  <a:pt x="687848" y="340411"/>
                </a:cubicBezTo>
                <a:cubicBezTo>
                  <a:pt x="730857" y="352898"/>
                  <a:pt x="784876" y="317244"/>
                  <a:pt x="838376" y="334185"/>
                </a:cubicBezTo>
                <a:cubicBezTo>
                  <a:pt x="857833" y="338062"/>
                  <a:pt x="916739" y="335648"/>
                  <a:pt x="927065" y="326415"/>
                </a:cubicBezTo>
                <a:cubicBezTo>
                  <a:pt x="939179" y="324105"/>
                  <a:pt x="953810" y="326801"/>
                  <a:pt x="958597" y="317111"/>
                </a:cubicBezTo>
                <a:cubicBezTo>
                  <a:pt x="966910" y="305372"/>
                  <a:pt x="1011465" y="321701"/>
                  <a:pt x="1004086" y="308390"/>
                </a:cubicBezTo>
                <a:cubicBezTo>
                  <a:pt x="1035684" y="319543"/>
                  <a:pt x="1057648" y="294809"/>
                  <a:pt x="1082697" y="288077"/>
                </a:cubicBezTo>
                <a:lnTo>
                  <a:pt x="1158774" y="277846"/>
                </a:lnTo>
                <a:lnTo>
                  <a:pt x="1210048" y="274589"/>
                </a:lnTo>
                <a:lnTo>
                  <a:pt x="1217504" y="274619"/>
                </a:lnTo>
                <a:lnTo>
                  <a:pt x="1279438" y="282825"/>
                </a:lnTo>
                <a:cubicBezTo>
                  <a:pt x="1280807" y="280883"/>
                  <a:pt x="1282678" y="279057"/>
                  <a:pt x="1284995" y="277409"/>
                </a:cubicBezTo>
                <a:lnTo>
                  <a:pt x="1304103" y="271419"/>
                </a:lnTo>
                <a:lnTo>
                  <a:pt x="1320851" y="277066"/>
                </a:lnTo>
                <a:lnTo>
                  <a:pt x="1398646" y="285458"/>
                </a:lnTo>
                <a:lnTo>
                  <a:pt x="1512242" y="291726"/>
                </a:lnTo>
                <a:lnTo>
                  <a:pt x="1529578" y="297530"/>
                </a:lnTo>
                <a:cubicBezTo>
                  <a:pt x="1568880" y="303194"/>
                  <a:pt x="1615727" y="294263"/>
                  <a:pt x="1641181" y="309295"/>
                </a:cubicBezTo>
                <a:lnTo>
                  <a:pt x="1699541" y="309677"/>
                </a:lnTo>
                <a:lnTo>
                  <a:pt x="1705819" y="303600"/>
                </a:lnTo>
                <a:lnTo>
                  <a:pt x="1723075" y="304544"/>
                </a:lnTo>
                <a:lnTo>
                  <a:pt x="1727673" y="303512"/>
                </a:lnTo>
                <a:cubicBezTo>
                  <a:pt x="1736444" y="301512"/>
                  <a:pt x="1745153" y="299743"/>
                  <a:pt x="1754015" y="298880"/>
                </a:cubicBezTo>
                <a:cubicBezTo>
                  <a:pt x="1753270" y="304436"/>
                  <a:pt x="1755431" y="307822"/>
                  <a:pt x="1759313" y="309819"/>
                </a:cubicBezTo>
                <a:lnTo>
                  <a:pt x="1767173" y="311124"/>
                </a:lnTo>
                <a:lnTo>
                  <a:pt x="2053052" y="301141"/>
                </a:lnTo>
                <a:lnTo>
                  <a:pt x="2077203" y="290088"/>
                </a:lnTo>
                <a:lnTo>
                  <a:pt x="2153281" y="279856"/>
                </a:lnTo>
                <a:lnTo>
                  <a:pt x="2204556" y="276599"/>
                </a:lnTo>
                <a:lnTo>
                  <a:pt x="2212012" y="276629"/>
                </a:lnTo>
                <a:lnTo>
                  <a:pt x="2273947" y="284835"/>
                </a:lnTo>
                <a:cubicBezTo>
                  <a:pt x="2275315" y="282895"/>
                  <a:pt x="2277186" y="281068"/>
                  <a:pt x="2279503" y="279419"/>
                </a:cubicBezTo>
                <a:lnTo>
                  <a:pt x="2298611" y="273429"/>
                </a:lnTo>
                <a:lnTo>
                  <a:pt x="2315360" y="279076"/>
                </a:lnTo>
                <a:lnTo>
                  <a:pt x="2393154" y="287468"/>
                </a:lnTo>
                <a:lnTo>
                  <a:pt x="2413092" y="288568"/>
                </a:lnTo>
                <a:lnTo>
                  <a:pt x="3243372" y="259574"/>
                </a:lnTo>
                <a:lnTo>
                  <a:pt x="3961112" y="234510"/>
                </a:lnTo>
                <a:lnTo>
                  <a:pt x="4433861" y="218001"/>
                </a:lnTo>
                <a:lnTo>
                  <a:pt x="4471633" y="216503"/>
                </a:lnTo>
                <a:cubicBezTo>
                  <a:pt x="4462970" y="208565"/>
                  <a:pt x="4637875" y="203830"/>
                  <a:pt x="4701194" y="208401"/>
                </a:cubicBezTo>
                <a:lnTo>
                  <a:pt x="4702794" y="208610"/>
                </a:lnTo>
                <a:lnTo>
                  <a:pt x="7355966" y="115959"/>
                </a:lnTo>
                <a:close/>
              </a:path>
            </a:pathLst>
          </a:cu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0C3D8A1-AE94-48EF-A40B-960A2153F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515391" y="278037"/>
            <a:ext cx="10676609" cy="6579963"/>
          </a:xfrm>
          <a:custGeom>
            <a:avLst/>
            <a:gdLst>
              <a:gd name="connsiteX0" fmla="*/ 215404 w 10676609"/>
              <a:gd name="connsiteY0" fmla="*/ 0 h 6579963"/>
              <a:gd name="connsiteX1" fmla="*/ 10676609 w 10676609"/>
              <a:gd name="connsiteY1" fmla="*/ 0 h 6579963"/>
              <a:gd name="connsiteX2" fmla="*/ 10676609 w 10676609"/>
              <a:gd name="connsiteY2" fmla="*/ 6579963 h 6579963"/>
              <a:gd name="connsiteX3" fmla="*/ 7355965 w 10676609"/>
              <a:gd name="connsiteY3" fmla="*/ 6464004 h 6579963"/>
              <a:gd name="connsiteX4" fmla="*/ 4702793 w 10676609"/>
              <a:gd name="connsiteY4" fmla="*/ 6371353 h 6579963"/>
              <a:gd name="connsiteX5" fmla="*/ 4701193 w 10676609"/>
              <a:gd name="connsiteY5" fmla="*/ 6371562 h 6579963"/>
              <a:gd name="connsiteX6" fmla="*/ 4471632 w 10676609"/>
              <a:gd name="connsiteY6" fmla="*/ 6363460 h 6579963"/>
              <a:gd name="connsiteX7" fmla="*/ 4433860 w 10676609"/>
              <a:gd name="connsiteY7" fmla="*/ 6361962 h 6579963"/>
              <a:gd name="connsiteX8" fmla="*/ 3961111 w 10676609"/>
              <a:gd name="connsiteY8" fmla="*/ 6345453 h 6579963"/>
              <a:gd name="connsiteX9" fmla="*/ 3243371 w 10676609"/>
              <a:gd name="connsiteY9" fmla="*/ 6320389 h 6579963"/>
              <a:gd name="connsiteX10" fmla="*/ 2413091 w 10676609"/>
              <a:gd name="connsiteY10" fmla="*/ 6291395 h 6579963"/>
              <a:gd name="connsiteX11" fmla="*/ 2393153 w 10676609"/>
              <a:gd name="connsiteY11" fmla="*/ 6292495 h 6579963"/>
              <a:gd name="connsiteX12" fmla="*/ 2315359 w 10676609"/>
              <a:gd name="connsiteY12" fmla="*/ 6300887 h 6579963"/>
              <a:gd name="connsiteX13" fmla="*/ 2298610 w 10676609"/>
              <a:gd name="connsiteY13" fmla="*/ 6306534 h 6579963"/>
              <a:gd name="connsiteX14" fmla="*/ 2279502 w 10676609"/>
              <a:gd name="connsiteY14" fmla="*/ 6300544 h 6579963"/>
              <a:gd name="connsiteX15" fmla="*/ 2273946 w 10676609"/>
              <a:gd name="connsiteY15" fmla="*/ 6295128 h 6579963"/>
              <a:gd name="connsiteX16" fmla="*/ 2212011 w 10676609"/>
              <a:gd name="connsiteY16" fmla="*/ 6303334 h 6579963"/>
              <a:gd name="connsiteX17" fmla="*/ 2204555 w 10676609"/>
              <a:gd name="connsiteY17" fmla="*/ 6303364 h 6579963"/>
              <a:gd name="connsiteX18" fmla="*/ 2153280 w 10676609"/>
              <a:gd name="connsiteY18" fmla="*/ 6300107 h 6579963"/>
              <a:gd name="connsiteX19" fmla="*/ 2077202 w 10676609"/>
              <a:gd name="connsiteY19" fmla="*/ 6289875 h 6579963"/>
              <a:gd name="connsiteX20" fmla="*/ 2053051 w 10676609"/>
              <a:gd name="connsiteY20" fmla="*/ 6278822 h 6579963"/>
              <a:gd name="connsiteX21" fmla="*/ 1767172 w 10676609"/>
              <a:gd name="connsiteY21" fmla="*/ 6268839 h 6579963"/>
              <a:gd name="connsiteX22" fmla="*/ 1759312 w 10676609"/>
              <a:gd name="connsiteY22" fmla="*/ 6270144 h 6579963"/>
              <a:gd name="connsiteX23" fmla="*/ 1754014 w 10676609"/>
              <a:gd name="connsiteY23" fmla="*/ 6281083 h 6579963"/>
              <a:gd name="connsiteX24" fmla="*/ 1727672 w 10676609"/>
              <a:gd name="connsiteY24" fmla="*/ 6276451 h 6579963"/>
              <a:gd name="connsiteX25" fmla="*/ 1723074 w 10676609"/>
              <a:gd name="connsiteY25" fmla="*/ 6275419 h 6579963"/>
              <a:gd name="connsiteX26" fmla="*/ 1705818 w 10676609"/>
              <a:gd name="connsiteY26" fmla="*/ 6276363 h 6579963"/>
              <a:gd name="connsiteX27" fmla="*/ 1699540 w 10676609"/>
              <a:gd name="connsiteY27" fmla="*/ 6270286 h 6579963"/>
              <a:gd name="connsiteX28" fmla="*/ 1641180 w 10676609"/>
              <a:gd name="connsiteY28" fmla="*/ 6270668 h 6579963"/>
              <a:gd name="connsiteX29" fmla="*/ 1529577 w 10676609"/>
              <a:gd name="connsiteY29" fmla="*/ 6282433 h 6579963"/>
              <a:gd name="connsiteX30" fmla="*/ 1512241 w 10676609"/>
              <a:gd name="connsiteY30" fmla="*/ 6288237 h 6579963"/>
              <a:gd name="connsiteX31" fmla="*/ 1398645 w 10676609"/>
              <a:gd name="connsiteY31" fmla="*/ 6294505 h 6579963"/>
              <a:gd name="connsiteX32" fmla="*/ 1320850 w 10676609"/>
              <a:gd name="connsiteY32" fmla="*/ 6302897 h 6579963"/>
              <a:gd name="connsiteX33" fmla="*/ 1304102 w 10676609"/>
              <a:gd name="connsiteY33" fmla="*/ 6308544 h 6579963"/>
              <a:gd name="connsiteX34" fmla="*/ 1284994 w 10676609"/>
              <a:gd name="connsiteY34" fmla="*/ 6302554 h 6579963"/>
              <a:gd name="connsiteX35" fmla="*/ 1279437 w 10676609"/>
              <a:gd name="connsiteY35" fmla="*/ 6297138 h 6579963"/>
              <a:gd name="connsiteX36" fmla="*/ 1217503 w 10676609"/>
              <a:gd name="connsiteY36" fmla="*/ 6305344 h 6579963"/>
              <a:gd name="connsiteX37" fmla="*/ 1210047 w 10676609"/>
              <a:gd name="connsiteY37" fmla="*/ 6305374 h 6579963"/>
              <a:gd name="connsiteX38" fmla="*/ 1158773 w 10676609"/>
              <a:gd name="connsiteY38" fmla="*/ 6302117 h 6579963"/>
              <a:gd name="connsiteX39" fmla="*/ 1082696 w 10676609"/>
              <a:gd name="connsiteY39" fmla="*/ 6291886 h 6579963"/>
              <a:gd name="connsiteX40" fmla="*/ 1004085 w 10676609"/>
              <a:gd name="connsiteY40" fmla="*/ 6271573 h 6579963"/>
              <a:gd name="connsiteX41" fmla="*/ 958596 w 10676609"/>
              <a:gd name="connsiteY41" fmla="*/ 6262852 h 6579963"/>
              <a:gd name="connsiteX42" fmla="*/ 927064 w 10676609"/>
              <a:gd name="connsiteY42" fmla="*/ 6253548 h 6579963"/>
              <a:gd name="connsiteX43" fmla="*/ 838375 w 10676609"/>
              <a:gd name="connsiteY43" fmla="*/ 6245778 h 6579963"/>
              <a:gd name="connsiteX44" fmla="*/ 687847 w 10676609"/>
              <a:gd name="connsiteY44" fmla="*/ 6239552 h 6579963"/>
              <a:gd name="connsiteX45" fmla="*/ 651350 w 10676609"/>
              <a:gd name="connsiteY45" fmla="*/ 6234065 h 6579963"/>
              <a:gd name="connsiteX46" fmla="*/ 636156 w 10676609"/>
              <a:gd name="connsiteY46" fmla="*/ 6229343 h 6579963"/>
              <a:gd name="connsiteX47" fmla="*/ 36669 w 10676609"/>
              <a:gd name="connsiteY47" fmla="*/ 6208408 h 6579963"/>
              <a:gd name="connsiteX48" fmla="*/ 36751 w 10676609"/>
              <a:gd name="connsiteY48" fmla="*/ 6206084 h 6579963"/>
              <a:gd name="connsiteX49" fmla="*/ 10322 w 10676609"/>
              <a:gd name="connsiteY49" fmla="*/ 6193998 h 6579963"/>
              <a:gd name="connsiteX50" fmla="*/ 20 w 10676609"/>
              <a:gd name="connsiteY50" fmla="*/ 6166561 h 6579963"/>
              <a:gd name="connsiteX51" fmla="*/ 109133 w 10676609"/>
              <a:gd name="connsiteY51" fmla="*/ 3041977 h 6579963"/>
              <a:gd name="connsiteX52" fmla="*/ 114182 w 10676609"/>
              <a:gd name="connsiteY52" fmla="*/ 3032927 h 6579963"/>
              <a:gd name="connsiteX53" fmla="*/ 109890 w 10676609"/>
              <a:gd name="connsiteY53" fmla="*/ 3021493 h 6579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0676609" h="6579963">
                <a:moveTo>
                  <a:pt x="215404" y="0"/>
                </a:moveTo>
                <a:lnTo>
                  <a:pt x="10676609" y="0"/>
                </a:lnTo>
                <a:lnTo>
                  <a:pt x="10676609" y="6579963"/>
                </a:lnTo>
                <a:lnTo>
                  <a:pt x="7355965" y="6464004"/>
                </a:lnTo>
                <a:lnTo>
                  <a:pt x="4702793" y="6371353"/>
                </a:lnTo>
                <a:lnTo>
                  <a:pt x="4701193" y="6371562"/>
                </a:lnTo>
                <a:cubicBezTo>
                  <a:pt x="4637874" y="6376133"/>
                  <a:pt x="4462969" y="6371398"/>
                  <a:pt x="4471632" y="6363460"/>
                </a:cubicBezTo>
                <a:lnTo>
                  <a:pt x="4433860" y="6361962"/>
                </a:lnTo>
                <a:lnTo>
                  <a:pt x="3961111" y="6345453"/>
                </a:lnTo>
                <a:lnTo>
                  <a:pt x="3243371" y="6320389"/>
                </a:lnTo>
                <a:lnTo>
                  <a:pt x="2413091" y="6291395"/>
                </a:lnTo>
                <a:lnTo>
                  <a:pt x="2393153" y="6292495"/>
                </a:lnTo>
                <a:lnTo>
                  <a:pt x="2315359" y="6300887"/>
                </a:lnTo>
                <a:lnTo>
                  <a:pt x="2298610" y="6306534"/>
                </a:lnTo>
                <a:lnTo>
                  <a:pt x="2279502" y="6300544"/>
                </a:lnTo>
                <a:cubicBezTo>
                  <a:pt x="2277185" y="6298895"/>
                  <a:pt x="2275314" y="6297068"/>
                  <a:pt x="2273946" y="6295128"/>
                </a:cubicBezTo>
                <a:lnTo>
                  <a:pt x="2212011" y="6303334"/>
                </a:lnTo>
                <a:lnTo>
                  <a:pt x="2204555" y="6303364"/>
                </a:lnTo>
                <a:lnTo>
                  <a:pt x="2153280" y="6300107"/>
                </a:lnTo>
                <a:lnTo>
                  <a:pt x="2077202" y="6289875"/>
                </a:lnTo>
                <a:lnTo>
                  <a:pt x="2053051" y="6278822"/>
                </a:lnTo>
                <a:lnTo>
                  <a:pt x="1767172" y="6268839"/>
                </a:lnTo>
                <a:lnTo>
                  <a:pt x="1759312" y="6270144"/>
                </a:lnTo>
                <a:cubicBezTo>
                  <a:pt x="1755430" y="6272141"/>
                  <a:pt x="1753269" y="6275527"/>
                  <a:pt x="1754014" y="6281083"/>
                </a:cubicBezTo>
                <a:cubicBezTo>
                  <a:pt x="1745152" y="6280220"/>
                  <a:pt x="1736443" y="6278451"/>
                  <a:pt x="1727672" y="6276451"/>
                </a:cubicBezTo>
                <a:lnTo>
                  <a:pt x="1723074" y="6275419"/>
                </a:lnTo>
                <a:lnTo>
                  <a:pt x="1705818" y="6276363"/>
                </a:lnTo>
                <a:lnTo>
                  <a:pt x="1699540" y="6270286"/>
                </a:lnTo>
                <a:lnTo>
                  <a:pt x="1641180" y="6270668"/>
                </a:lnTo>
                <a:cubicBezTo>
                  <a:pt x="1615726" y="6285700"/>
                  <a:pt x="1568879" y="6276769"/>
                  <a:pt x="1529577" y="6282433"/>
                </a:cubicBezTo>
                <a:lnTo>
                  <a:pt x="1512241" y="6288237"/>
                </a:lnTo>
                <a:lnTo>
                  <a:pt x="1398645" y="6294505"/>
                </a:lnTo>
                <a:lnTo>
                  <a:pt x="1320850" y="6302897"/>
                </a:lnTo>
                <a:lnTo>
                  <a:pt x="1304102" y="6308544"/>
                </a:lnTo>
                <a:lnTo>
                  <a:pt x="1284994" y="6302554"/>
                </a:lnTo>
                <a:cubicBezTo>
                  <a:pt x="1282677" y="6300906"/>
                  <a:pt x="1280806" y="6299080"/>
                  <a:pt x="1279437" y="6297138"/>
                </a:cubicBezTo>
                <a:lnTo>
                  <a:pt x="1217503" y="6305344"/>
                </a:lnTo>
                <a:lnTo>
                  <a:pt x="1210047" y="6305374"/>
                </a:lnTo>
                <a:lnTo>
                  <a:pt x="1158773" y="6302117"/>
                </a:lnTo>
                <a:lnTo>
                  <a:pt x="1082696" y="6291886"/>
                </a:lnTo>
                <a:cubicBezTo>
                  <a:pt x="1057647" y="6285154"/>
                  <a:pt x="1035683" y="6260420"/>
                  <a:pt x="1004085" y="6271573"/>
                </a:cubicBezTo>
                <a:cubicBezTo>
                  <a:pt x="1011464" y="6258262"/>
                  <a:pt x="966909" y="6274591"/>
                  <a:pt x="958596" y="6262852"/>
                </a:cubicBezTo>
                <a:cubicBezTo>
                  <a:pt x="953809" y="6253162"/>
                  <a:pt x="939178" y="6255858"/>
                  <a:pt x="927064" y="6253548"/>
                </a:cubicBezTo>
                <a:cubicBezTo>
                  <a:pt x="916738" y="6244315"/>
                  <a:pt x="857832" y="6241901"/>
                  <a:pt x="838375" y="6245778"/>
                </a:cubicBezTo>
                <a:cubicBezTo>
                  <a:pt x="784875" y="6262719"/>
                  <a:pt x="730856" y="6227065"/>
                  <a:pt x="687847" y="6239552"/>
                </a:cubicBezTo>
                <a:cubicBezTo>
                  <a:pt x="670764" y="6238110"/>
                  <a:pt x="659513" y="6236097"/>
                  <a:pt x="651350" y="6234065"/>
                </a:cubicBezTo>
                <a:lnTo>
                  <a:pt x="636156" y="6229343"/>
                </a:lnTo>
                <a:lnTo>
                  <a:pt x="36669" y="6208408"/>
                </a:lnTo>
                <a:lnTo>
                  <a:pt x="36751" y="6206084"/>
                </a:lnTo>
                <a:lnTo>
                  <a:pt x="10322" y="6193998"/>
                </a:lnTo>
                <a:cubicBezTo>
                  <a:pt x="3639" y="6186831"/>
                  <a:pt x="-318" y="6177124"/>
                  <a:pt x="20" y="6166561"/>
                </a:cubicBezTo>
                <a:lnTo>
                  <a:pt x="109133" y="3041977"/>
                </a:lnTo>
                <a:lnTo>
                  <a:pt x="114182" y="3032927"/>
                </a:lnTo>
                <a:lnTo>
                  <a:pt x="109890" y="3021493"/>
                </a:lnTo>
                <a:close/>
              </a:path>
            </a:pathLst>
          </a:custGeom>
          <a:gradFill>
            <a:gsLst>
              <a:gs pos="0">
                <a:srgbClr val="000000">
                  <a:alpha val="42745"/>
                </a:srgbClr>
              </a:gs>
              <a:gs pos="35000">
                <a:srgbClr val="000000">
                  <a:alpha val="0"/>
                </a:srgbClr>
              </a:gs>
              <a:gs pos="20000">
                <a:srgbClr val="000000">
                  <a:alpha val="2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1B65D-CCC9-56DD-D2A7-307B63AF2D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1" y="1912462"/>
            <a:ext cx="8593666" cy="2933003"/>
          </a:xfrm>
        </p:spPr>
        <p:txBody>
          <a:bodyPr>
            <a:normAutofit/>
          </a:bodyPr>
          <a:lstStyle/>
          <a:p>
            <a:r>
              <a:rPr lang="en-US" sz="4000" dirty="0"/>
              <a:t>Forebrain Organoids: </a:t>
            </a:r>
            <a:br>
              <a:rPr lang="en-US" sz="4000" dirty="0"/>
            </a:br>
            <a:r>
              <a:rPr lang="en-US" sz="4000" dirty="0"/>
              <a:t>Biosynthetic Neural Networks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ED0BD-1E56-6169-EA30-940408545F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16806" y="5255663"/>
            <a:ext cx="6559243" cy="61126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Matthew Lyn – 2024-10-30</a:t>
            </a:r>
          </a:p>
        </p:txBody>
      </p:sp>
    </p:spTree>
    <p:extLst>
      <p:ext uri="{BB962C8B-B14F-4D97-AF65-F5344CB8AC3E}">
        <p14:creationId xmlns:p14="http://schemas.microsoft.com/office/powerpoint/2010/main" val="7533378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2BC355-1D20-DE35-6495-8AB77B5A9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4939-8761-561D-AB11-144C02291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487" y="334857"/>
            <a:ext cx="11095349" cy="766091"/>
          </a:xfrm>
        </p:spPr>
        <p:txBody>
          <a:bodyPr>
            <a:normAutofit/>
          </a:bodyPr>
          <a:lstStyle/>
          <a:p>
            <a:r>
              <a:rPr lang="en-US" dirty="0"/>
              <a:t>Neuronal Attachment to Micro Electrodes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DD5A25-EA04-FD74-C10B-2C89E8689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2599" y="1486971"/>
            <a:ext cx="3836709" cy="38840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5B2E4F-54F1-321D-5029-D4F456F55D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6971"/>
            <a:ext cx="4444737" cy="388405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DB5EBC-E5A9-2DD0-D7B3-080BC5F24C17}"/>
              </a:ext>
            </a:extLst>
          </p:cNvPr>
          <p:cNvSpPr txBox="1"/>
          <p:nvPr/>
        </p:nvSpPr>
        <p:spPr>
          <a:xfrm>
            <a:off x="348792" y="5810459"/>
            <a:ext cx="116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4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13063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E0703-C4DF-D32C-8341-FD4A2CFDD6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505615"/>
            <a:ext cx="9493249" cy="671823"/>
          </a:xfrm>
        </p:spPr>
        <p:txBody>
          <a:bodyPr>
            <a:normAutofit fontScale="90000"/>
          </a:bodyPr>
          <a:lstStyle/>
          <a:p>
            <a:r>
              <a:rPr lang="en-US" dirty="0"/>
              <a:t>Incubator Unit</a:t>
            </a:r>
          </a:p>
        </p:txBody>
      </p:sp>
      <p:pic>
        <p:nvPicPr>
          <p:cNvPr id="5" name="Content Placeholder 4" descr="A computer with a screen and wires&#10;&#10;Description automatically generated with medium confidence">
            <a:extLst>
              <a:ext uri="{FF2B5EF4-FFF2-40B4-BE49-F238E27FC236}">
                <a16:creationId xmlns:a16="http://schemas.microsoft.com/office/drawing/2014/main" id="{3842BC21-DFEA-CCE9-6800-3A583830D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8792" y="1679693"/>
            <a:ext cx="10400449" cy="3126256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7E73DC1-6CB7-9656-753F-D9750D29CAC8}"/>
              </a:ext>
            </a:extLst>
          </p:cNvPr>
          <p:cNvSpPr txBox="1"/>
          <p:nvPr/>
        </p:nvSpPr>
        <p:spPr>
          <a:xfrm>
            <a:off x="348792" y="5810459"/>
            <a:ext cx="116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3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083221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470CC-0127-14E3-2C06-4E1A29A36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1E3EE-2D44-C7A7-B974-ED0FE7BA3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61" y="309645"/>
            <a:ext cx="9493249" cy="671823"/>
          </a:xfrm>
        </p:spPr>
        <p:txBody>
          <a:bodyPr>
            <a:normAutofit fontScale="90000"/>
          </a:bodyPr>
          <a:lstStyle/>
          <a:p>
            <a:r>
              <a:rPr lang="en-US" dirty="0"/>
              <a:t>Code 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A6B795-A66B-75FE-4D0C-5281B1FDDB2C}"/>
              </a:ext>
            </a:extLst>
          </p:cNvPr>
          <p:cNvSpPr txBox="1"/>
          <p:nvPr/>
        </p:nvSpPr>
        <p:spPr>
          <a:xfrm>
            <a:off x="361361" y="5706848"/>
            <a:ext cx="114032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Jordan, Fred D., Martin Kutter, Jean-Marc </a:t>
            </a:r>
            <a:r>
              <a:rPr lang="en-US" sz="1200" dirty="0" err="1">
                <a:effectLst/>
              </a:rPr>
              <a:t>Comby</a:t>
            </a:r>
            <a:r>
              <a:rPr lang="en-US" sz="1200" dirty="0">
                <a:effectLst/>
              </a:rPr>
              <a:t>, Flora </a:t>
            </a:r>
            <a:r>
              <a:rPr lang="en-US" sz="1200" dirty="0" err="1">
                <a:effectLst/>
              </a:rPr>
              <a:t>Brozzi</a:t>
            </a:r>
            <a:r>
              <a:rPr lang="en-US" sz="1200" dirty="0">
                <a:effectLst/>
              </a:rPr>
              <a:t>, and Ewelina </a:t>
            </a:r>
            <a:r>
              <a:rPr lang="en-US" sz="1200" dirty="0" err="1">
                <a:effectLst/>
              </a:rPr>
              <a:t>Kurtys</a:t>
            </a:r>
            <a:r>
              <a:rPr lang="en-US" sz="1200" dirty="0">
                <a:effectLst/>
              </a:rPr>
              <a:t>. 2024. “Open and Remotely Accessible </a:t>
            </a:r>
            <a:r>
              <a:rPr lang="en-US" sz="1200" dirty="0" err="1">
                <a:effectLst/>
              </a:rPr>
              <a:t>Neuroplatform</a:t>
            </a:r>
            <a:r>
              <a:rPr lang="en-US" sz="1200" dirty="0">
                <a:effectLst/>
              </a:rPr>
              <a:t> for Research in Wetware Computing.” </a:t>
            </a:r>
            <a:r>
              <a:rPr lang="en-US" sz="1200" i="1" dirty="0">
                <a:effectLst/>
              </a:rPr>
              <a:t>Frontiers in Artificial Intelligence</a:t>
            </a:r>
            <a:r>
              <a:rPr lang="en-US" sz="1200" dirty="0">
                <a:effectLst/>
              </a:rPr>
              <a:t> 7 (May). </a:t>
            </a:r>
            <a:r>
              <a:rPr lang="en-US" sz="1200" dirty="0">
                <a:effectLst/>
                <a:hlinkClick r:id="rId2"/>
              </a:rPr>
              <a:t>https://doi.org/10.3389/frai.2024.1376042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  <a:p>
            <a:endParaRPr lang="en-US" sz="12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347504-DDBA-86BA-EAE9-57C8B61A7B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1360" y="1249433"/>
            <a:ext cx="3204569" cy="39541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“The bar chart in Figure 7A displays a segment of the experimental results. It shows a 15-s recording from a single electrode, corresponding to one execution of step 4 in the pseudo code above… </a:t>
            </a:r>
            <a:r>
              <a:rPr lang="en-US" b="1" u="sng" dirty="0"/>
              <a:t>The orange bars in this plot are the result of the parameters selected in step 1 of the pseudo code.</a:t>
            </a:r>
            <a:r>
              <a:rPr lang="en-US" b="1" dirty="0"/>
              <a:t>”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0909307-0342-F22E-89FE-644A4A8162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41" r="3290"/>
          <a:stretch/>
        </p:blipFill>
        <p:spPr>
          <a:xfrm>
            <a:off x="7428322" y="1249433"/>
            <a:ext cx="4515438" cy="330743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097E94-184F-1FB8-4709-79785C5B27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160" y="1249434"/>
            <a:ext cx="3565931" cy="330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5143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255600-0279-D2A6-4B26-D4D2BF2A9C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CC8C2-E2E7-45E4-0BD5-951AB358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1361" y="309645"/>
            <a:ext cx="9493249" cy="671823"/>
          </a:xfrm>
        </p:spPr>
        <p:txBody>
          <a:bodyPr>
            <a:normAutofit fontScale="90000"/>
          </a:bodyPr>
          <a:lstStyle/>
          <a:p>
            <a:r>
              <a:rPr lang="en-US" dirty="0"/>
              <a:t>Conclusion(s)?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19CD7B-2772-C88E-2994-C0E67761C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0214" y="1098605"/>
            <a:ext cx="11431572" cy="44739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highlight>
                  <a:srgbClr val="FFFF00"/>
                </a:highlight>
              </a:rPr>
              <a:t>Questions to answer before markets get serious: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CB2D46-A0E0-C67B-1BC6-F2F9B95DB9B1}"/>
              </a:ext>
            </a:extLst>
          </p:cNvPr>
          <p:cNvSpPr txBox="1"/>
          <p:nvPr/>
        </p:nvSpPr>
        <p:spPr>
          <a:xfrm>
            <a:off x="575034" y="1663134"/>
            <a:ext cx="1045432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en-US" sz="2800" b="1" dirty="0"/>
              <a:t>What’s the return on investment?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US" sz="2800" dirty="0"/>
              <a:t>Current Unknowns: Cost per Organoid, Lifetime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4C698B-B71D-9F84-95A2-CF3EB215B340}"/>
              </a:ext>
            </a:extLst>
          </p:cNvPr>
          <p:cNvSpPr txBox="1"/>
          <p:nvPr/>
        </p:nvSpPr>
        <p:spPr>
          <a:xfrm>
            <a:off x="575034" y="2855765"/>
            <a:ext cx="927957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2. What’s political/regulatory risk?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Current Unknowns: lmao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1F5C5E-F466-0ED6-CD23-98E94043EFE5}"/>
              </a:ext>
            </a:extLst>
          </p:cNvPr>
          <p:cNvSpPr txBox="1"/>
          <p:nvPr/>
        </p:nvSpPr>
        <p:spPr>
          <a:xfrm>
            <a:off x="575034" y="4071481"/>
            <a:ext cx="111613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3. Is it 10x better than standard alternatives?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Current Unknowns: 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How fast to retrain an organoid model?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models can one organoid learn?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sz="2800" dirty="0"/>
              <a:t>What kind of mistakes/risk do organoid-intelligences entail?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95103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EB9746-A9E2-8323-96D3-BE8ABA5DA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623FB-24C6-8C3A-3656-41F886858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7646" y="365125"/>
            <a:ext cx="10344804" cy="1577975"/>
          </a:xfrm>
        </p:spPr>
        <p:txBody>
          <a:bodyPr/>
          <a:lstStyle/>
          <a:p>
            <a:r>
              <a:rPr lang="en-US" dirty="0"/>
              <a:t>Appendix: Lifetime of Organoids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26A872-1F0B-1C41-99B6-2DAB892FBCC3}"/>
              </a:ext>
            </a:extLst>
          </p:cNvPr>
          <p:cNvSpPr txBox="1"/>
          <p:nvPr/>
        </p:nvSpPr>
        <p:spPr>
          <a:xfrm>
            <a:off x="367646" y="2554193"/>
            <a:ext cx="1122732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“Initially, their lifetime was only a few hours, but various improvements, especially related to the microfluidics setup, have extended this to up to 100 days in best cases.” (Jordan et al., 2024, p. 14).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E6DD91-9AD4-607D-B9FB-90B2B265937D}"/>
              </a:ext>
            </a:extLst>
          </p:cNvPr>
          <p:cNvSpPr txBox="1"/>
          <p:nvPr/>
        </p:nvSpPr>
        <p:spPr>
          <a:xfrm>
            <a:off x="367645" y="5661878"/>
            <a:ext cx="11604395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Jordan, Fred D., Martin Kutter, Jean-Marc </a:t>
            </a:r>
            <a:r>
              <a:rPr lang="en-US" sz="1600" dirty="0" err="1">
                <a:effectLst/>
              </a:rPr>
              <a:t>Comby</a:t>
            </a:r>
            <a:r>
              <a:rPr lang="en-US" sz="1600" dirty="0">
                <a:effectLst/>
              </a:rPr>
              <a:t>, Flora </a:t>
            </a:r>
            <a:r>
              <a:rPr lang="en-US" sz="1600" dirty="0" err="1">
                <a:effectLst/>
              </a:rPr>
              <a:t>Brozzi</a:t>
            </a:r>
            <a:r>
              <a:rPr lang="en-US" sz="1600" dirty="0">
                <a:effectLst/>
              </a:rPr>
              <a:t>, and Ewelina </a:t>
            </a:r>
            <a:r>
              <a:rPr lang="en-US" sz="1600" dirty="0" err="1">
                <a:effectLst/>
              </a:rPr>
              <a:t>Kurtys</a:t>
            </a:r>
            <a:r>
              <a:rPr lang="en-US" sz="1600" dirty="0">
                <a:effectLst/>
              </a:rPr>
              <a:t>. 2024. “Open and Remotely Accessible </a:t>
            </a:r>
            <a:r>
              <a:rPr lang="en-US" sz="1600" dirty="0" err="1">
                <a:effectLst/>
              </a:rPr>
              <a:t>Neuroplatform</a:t>
            </a:r>
            <a:r>
              <a:rPr lang="en-US" sz="1600" dirty="0">
                <a:effectLst/>
              </a:rPr>
              <a:t> for Research in Wetware Computing.” </a:t>
            </a:r>
            <a:r>
              <a:rPr lang="en-US" sz="1600" i="1" dirty="0">
                <a:effectLst/>
              </a:rPr>
              <a:t>Frontiers in Artificial Intelligence</a:t>
            </a:r>
            <a:r>
              <a:rPr lang="en-US" sz="1600" dirty="0">
                <a:effectLst/>
              </a:rPr>
              <a:t> 7 (May). </a:t>
            </a:r>
            <a:r>
              <a:rPr lang="en-US" sz="1600" dirty="0">
                <a:effectLst/>
                <a:hlinkClick r:id="rId2"/>
              </a:rPr>
              <a:t>https://doi.org/10.3389/frai.2024.1376042</a:t>
            </a:r>
            <a:r>
              <a:rPr lang="en-US" sz="16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5624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B964-D2FE-0DCB-8E80-CA85F55C5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F8D13F-3D47-8FC9-D78F-4BA1F796F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5"/>
            <a:ext cx="9493249" cy="700104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Dopamine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FB7293-1961-9DAB-993B-A95E6A2E8D98}"/>
              </a:ext>
            </a:extLst>
          </p:cNvPr>
          <p:cNvSpPr txBox="1"/>
          <p:nvPr/>
        </p:nvSpPr>
        <p:spPr>
          <a:xfrm>
            <a:off x="424206" y="1524850"/>
            <a:ext cx="11170763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dirty="0" err="1"/>
              <a:t>Carboxynitroveratryl</a:t>
            </a:r>
            <a:r>
              <a:rPr lang="en-US" sz="2400" dirty="0"/>
              <a:t> (CNV)-caged dopamine (</a:t>
            </a:r>
            <a:r>
              <a:rPr lang="en-US" sz="2400" dirty="0" err="1"/>
              <a:t>Tocris</a:t>
            </a:r>
            <a:r>
              <a:rPr lang="en-US" sz="2400" dirty="0"/>
              <a:t> Bioscience) was dissolved in Neurobasal Plus at the concentration of 1 mM, and injected in the fluidic system. </a:t>
            </a:r>
          </a:p>
          <a:p>
            <a:endParaRPr lang="en-US" sz="2400" dirty="0"/>
          </a:p>
          <a:p>
            <a:r>
              <a:rPr lang="en-US" sz="2400" dirty="0"/>
              <a:t>After 3 h from the injection, the uncaging experiment started as described in paragraph 5.3. UV Silver-LED fiber-coupled LED (</a:t>
            </a:r>
            <a:r>
              <a:rPr lang="en-US" sz="2400" dirty="0" err="1"/>
              <a:t>Prizmatix</a:t>
            </a:r>
            <a:r>
              <a:rPr lang="en-US" sz="2400" dirty="0"/>
              <a:t>) was used to uncage the dopamine at the wavelength of 365 nm for 800 </a:t>
            </a:r>
            <a:r>
              <a:rPr lang="en-US" sz="2400" dirty="0" err="1"/>
              <a:t>ms</a:t>
            </a:r>
            <a:r>
              <a:rPr lang="en-US" sz="2400" dirty="0"/>
              <a:t> each time.”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997A00-E94E-5F8C-7FDC-35F821215EDC}"/>
              </a:ext>
            </a:extLst>
          </p:cNvPr>
          <p:cNvSpPr txBox="1"/>
          <p:nvPr/>
        </p:nvSpPr>
        <p:spPr>
          <a:xfrm>
            <a:off x="424206" y="5661878"/>
            <a:ext cx="11613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effectLst/>
              </a:rPr>
              <a:t>Jordan, Fred D., Martin Kutter, Jean-Marc </a:t>
            </a:r>
            <a:r>
              <a:rPr lang="en-US" sz="1600" dirty="0" err="1">
                <a:effectLst/>
              </a:rPr>
              <a:t>Comby</a:t>
            </a:r>
            <a:r>
              <a:rPr lang="en-US" sz="1600" dirty="0">
                <a:effectLst/>
              </a:rPr>
              <a:t>, Flora </a:t>
            </a:r>
            <a:r>
              <a:rPr lang="en-US" sz="1600" dirty="0" err="1">
                <a:effectLst/>
              </a:rPr>
              <a:t>Brozzi</a:t>
            </a:r>
            <a:r>
              <a:rPr lang="en-US" sz="1600" dirty="0">
                <a:effectLst/>
              </a:rPr>
              <a:t>, and Ewelina </a:t>
            </a:r>
            <a:r>
              <a:rPr lang="en-US" sz="1600" dirty="0" err="1">
                <a:effectLst/>
              </a:rPr>
              <a:t>Kurtys</a:t>
            </a:r>
            <a:r>
              <a:rPr lang="en-US" sz="1600" dirty="0">
                <a:effectLst/>
              </a:rPr>
              <a:t>. 2024. “Open and Remotely Accessible </a:t>
            </a:r>
            <a:r>
              <a:rPr lang="en-US" sz="1600" dirty="0" err="1">
                <a:effectLst/>
              </a:rPr>
              <a:t>Neuroplatform</a:t>
            </a:r>
            <a:r>
              <a:rPr lang="en-US" sz="1600" dirty="0">
                <a:effectLst/>
              </a:rPr>
              <a:t> for Research in Wetware Computing.” </a:t>
            </a:r>
            <a:r>
              <a:rPr lang="en-US" sz="1600" i="1" dirty="0">
                <a:effectLst/>
              </a:rPr>
              <a:t>Frontiers in Artificial Intelligence</a:t>
            </a:r>
            <a:r>
              <a:rPr lang="en-US" sz="1600" dirty="0">
                <a:effectLst/>
              </a:rPr>
              <a:t> 7 (May). </a:t>
            </a:r>
            <a:r>
              <a:rPr lang="en-US" sz="1600" dirty="0">
                <a:effectLst/>
                <a:hlinkClick r:id="rId2"/>
              </a:rPr>
              <a:t>https://doi.org/10.3389/frai.2024.1376042</a:t>
            </a:r>
            <a:r>
              <a:rPr lang="en-US" sz="1600" dirty="0">
                <a:effectLst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3265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AC0AD0-13CA-B9A2-FFFC-F3D848061B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37111-8772-EF7E-57DB-1304802A6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5"/>
            <a:ext cx="9493249" cy="700104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Facts on Efficiency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8574EB-FD13-23A2-2D20-8890DC56D8DA}"/>
              </a:ext>
            </a:extLst>
          </p:cNvPr>
          <p:cNvSpPr txBox="1"/>
          <p:nvPr/>
        </p:nvSpPr>
        <p:spPr>
          <a:xfrm>
            <a:off x="424206" y="1524850"/>
            <a:ext cx="111707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“Since June 2022, the USA’s Frontier has been the world’s most powerful supercomputer, reaching 1102 </a:t>
            </a:r>
            <a:r>
              <a:rPr lang="en-US" sz="2400" dirty="0" err="1"/>
              <a:t>petaFlops</a:t>
            </a:r>
            <a:r>
              <a:rPr lang="en-US" sz="2400" dirty="0"/>
              <a:t> (1.102 </a:t>
            </a:r>
            <a:r>
              <a:rPr lang="en-US" sz="2400" dirty="0" err="1"/>
              <a:t>exaFlops</a:t>
            </a:r>
            <a:r>
              <a:rPr lang="en-US" sz="2400" dirty="0"/>
              <a:t>) on the LINPACK benchmarks. </a:t>
            </a:r>
            <a:r>
              <a:rPr lang="en-US" sz="2400" b="1" u="sng" dirty="0"/>
              <a:t>The power consumption of the new supercomputer is 21 megawatts, while the human brain operates at the estimated same 1 </a:t>
            </a:r>
            <a:r>
              <a:rPr lang="en-US" sz="2400" b="1" u="sng" dirty="0" err="1"/>
              <a:t>exaFlop</a:t>
            </a:r>
            <a:r>
              <a:rPr lang="en-US" sz="2400" b="1" u="sng" dirty="0"/>
              <a:t> and consumes only 20 watts </a:t>
            </a:r>
            <a:r>
              <a:rPr lang="en-US" sz="2400" dirty="0"/>
              <a:t>(Table 1) (8–11). </a:t>
            </a:r>
          </a:p>
          <a:p>
            <a:endParaRPr lang="en-US" sz="2400" dirty="0"/>
          </a:p>
          <a:p>
            <a:r>
              <a:rPr lang="en-US" sz="2400" dirty="0"/>
              <a:t>Thus, humans operate at a </a:t>
            </a:r>
            <a:r>
              <a:rPr lang="en-US" sz="2400" b="1" i="1" u="sng" dirty="0"/>
              <a:t>10^-6 fold better</a:t>
            </a:r>
            <a:r>
              <a:rPr lang="en-US" sz="2400" b="1" i="1" dirty="0"/>
              <a:t> </a:t>
            </a:r>
            <a:r>
              <a:rPr lang="en-US" sz="2400" dirty="0"/>
              <a:t>power efficiency relative to modern machines albeit while performing quite different tasks.” (Smirnova et al., 2023, p. 3)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C5995F-F822-2B2A-9727-36359332858A}"/>
              </a:ext>
            </a:extLst>
          </p:cNvPr>
          <p:cNvSpPr txBox="1"/>
          <p:nvPr/>
        </p:nvSpPr>
        <p:spPr>
          <a:xfrm>
            <a:off x="424206" y="6027003"/>
            <a:ext cx="11613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Smirnova, Lena, Brian S. </a:t>
            </a:r>
            <a:r>
              <a:rPr lang="en-US" sz="1200" dirty="0" err="1">
                <a:effectLst/>
              </a:rPr>
              <a:t>Caffo</a:t>
            </a:r>
            <a:r>
              <a:rPr lang="en-US" sz="1200" dirty="0">
                <a:effectLst/>
              </a:rPr>
              <a:t>, David H. Gracias, Qi Huang, Itzy E. Morales Pantoja, </a:t>
            </a:r>
            <a:r>
              <a:rPr lang="en-US" sz="1200" dirty="0" err="1">
                <a:effectLst/>
              </a:rPr>
              <a:t>Bohao</a:t>
            </a:r>
            <a:r>
              <a:rPr lang="en-US" sz="1200" dirty="0">
                <a:effectLst/>
              </a:rPr>
              <a:t> Tang, Donald J. Zack, et al. 2023. “Organoid Intelligence (OI): The New Frontier in Biocomputing and Intelligence-in-a-Dish.” </a:t>
            </a:r>
            <a:r>
              <a:rPr lang="en-US" sz="1200" i="1" dirty="0">
                <a:effectLst/>
              </a:rPr>
              <a:t>Frontiers in Science</a:t>
            </a:r>
            <a:r>
              <a:rPr lang="en-US" sz="1200" dirty="0">
                <a:effectLst/>
              </a:rPr>
              <a:t> 1 (February). </a:t>
            </a:r>
            <a:r>
              <a:rPr lang="en-US" sz="1200" dirty="0">
                <a:effectLst/>
                <a:hlinkClick r:id="rId2"/>
              </a:rPr>
              <a:t>https://doi.org/10.3389/fsci.2023.1017235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4375533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EDBE37-3FA7-880D-6216-05EB93C3A5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1BA2-65F2-4925-BE5B-24054714F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5"/>
            <a:ext cx="9493249" cy="700104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Organoid-on-Organoid Action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C77B02-CD22-FCC7-1BB3-0CAC88FE3B44}"/>
              </a:ext>
            </a:extLst>
          </p:cNvPr>
          <p:cNvSpPr txBox="1"/>
          <p:nvPr/>
        </p:nvSpPr>
        <p:spPr>
          <a:xfrm>
            <a:off x="424206" y="1524850"/>
            <a:ext cx="11170763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“A sensory organ, such as a retinal organoid, could then be connected with a brain organoid. </a:t>
            </a:r>
            <a:r>
              <a:rPr lang="en-US" sz="2400" b="1" u="sng" dirty="0"/>
              <a:t>Eventually, networks of organoids will be interconnected to implement more complex [Organoid Intelligence] (OI).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r>
              <a:rPr lang="en-US" sz="2400" dirty="0"/>
              <a:t>The organoid will be interfaced with electrical and fluidic-sensing and simple outputs controlling machines through biofeedback on the cellular level; i.e. giving the brain organoid control by feeding back the results of its induced actions.” (Smirnova et al., 2023, p. 13)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FDD4A-D8DE-86F4-A18E-370DE607EB2E}"/>
              </a:ext>
            </a:extLst>
          </p:cNvPr>
          <p:cNvSpPr txBox="1"/>
          <p:nvPr/>
        </p:nvSpPr>
        <p:spPr>
          <a:xfrm>
            <a:off x="424206" y="6027003"/>
            <a:ext cx="11613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Smirnova, Lena, Brian S. </a:t>
            </a:r>
            <a:r>
              <a:rPr lang="en-US" sz="1200" dirty="0" err="1">
                <a:effectLst/>
              </a:rPr>
              <a:t>Caffo</a:t>
            </a:r>
            <a:r>
              <a:rPr lang="en-US" sz="1200" dirty="0">
                <a:effectLst/>
              </a:rPr>
              <a:t>, David H. Gracias, Qi Huang, Itzy E. Morales Pantoja, </a:t>
            </a:r>
            <a:r>
              <a:rPr lang="en-US" sz="1200" dirty="0" err="1">
                <a:effectLst/>
              </a:rPr>
              <a:t>Bohao</a:t>
            </a:r>
            <a:r>
              <a:rPr lang="en-US" sz="1200" dirty="0">
                <a:effectLst/>
              </a:rPr>
              <a:t> Tang, Donald J. Zack, et al. 2023. “Organoid Intelligence (OI): The New Frontier in Biocomputing and Intelligence-in-a-Dish.” </a:t>
            </a:r>
            <a:r>
              <a:rPr lang="en-US" sz="1200" i="1" dirty="0">
                <a:effectLst/>
              </a:rPr>
              <a:t>Frontiers in Science</a:t>
            </a:r>
            <a:r>
              <a:rPr lang="en-US" sz="1200" dirty="0">
                <a:effectLst/>
              </a:rPr>
              <a:t> 1 (February). </a:t>
            </a:r>
            <a:r>
              <a:rPr lang="en-US" sz="1200" dirty="0">
                <a:effectLst/>
                <a:hlinkClick r:id="rId2"/>
              </a:rPr>
              <a:t>https://doi.org/10.3389/fsci.2023.1017235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992403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8E99C3-8BD5-27FE-C11E-026B0DD59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1E9D4-05F4-5583-2D08-82045F1AC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206" y="365125"/>
            <a:ext cx="9493249" cy="700104"/>
          </a:xfrm>
        </p:spPr>
        <p:txBody>
          <a:bodyPr>
            <a:normAutofit fontScale="90000"/>
          </a:bodyPr>
          <a:lstStyle/>
          <a:p>
            <a:r>
              <a:rPr lang="en-US" dirty="0"/>
              <a:t>Appendix: Ethical Dilemmas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3F77C5E-9FE7-43C5-31DC-5B7FCA6399C9}"/>
              </a:ext>
            </a:extLst>
          </p:cNvPr>
          <p:cNvSpPr txBox="1"/>
          <p:nvPr/>
        </p:nvSpPr>
        <p:spPr>
          <a:xfrm>
            <a:off x="424206" y="1524850"/>
            <a:ext cx="1117076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“</a:t>
            </a:r>
            <a:r>
              <a:rPr lang="en-US" sz="2400" b="1" u="sng" dirty="0"/>
              <a:t>Could organoids experience pain and, if so, would they suffer – even in rudimentary ways?</a:t>
            </a:r>
            <a:r>
              <a:rPr lang="en-US" sz="2400" b="1" dirty="0"/>
              <a:t> </a:t>
            </a:r>
            <a:r>
              <a:rPr lang="en-US" sz="2400" dirty="0"/>
              <a:t>These concerns will mount during the development of OI, as the organoids become structurally more complex, receive inputs, generate outputs, and – at least theoretically – process information about their environment and build a primitive memory.” (Smirnova et al., 2023, p. 15)</a:t>
            </a:r>
          </a:p>
          <a:p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616BEB-F0F5-6482-D7D0-6C5A66BE9724}"/>
              </a:ext>
            </a:extLst>
          </p:cNvPr>
          <p:cNvSpPr txBox="1"/>
          <p:nvPr/>
        </p:nvSpPr>
        <p:spPr>
          <a:xfrm>
            <a:off x="424206" y="6027003"/>
            <a:ext cx="1161382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Smirnova, Lena, Brian S. </a:t>
            </a:r>
            <a:r>
              <a:rPr lang="en-US" sz="1200" dirty="0" err="1">
                <a:effectLst/>
              </a:rPr>
              <a:t>Caffo</a:t>
            </a:r>
            <a:r>
              <a:rPr lang="en-US" sz="1200" dirty="0">
                <a:effectLst/>
              </a:rPr>
              <a:t>, David H. Gracias, Qi Huang, Itzy E. Morales Pantoja, </a:t>
            </a:r>
            <a:r>
              <a:rPr lang="en-US" sz="1200" dirty="0" err="1">
                <a:effectLst/>
              </a:rPr>
              <a:t>Bohao</a:t>
            </a:r>
            <a:r>
              <a:rPr lang="en-US" sz="1200" dirty="0">
                <a:effectLst/>
              </a:rPr>
              <a:t> Tang, Donald J. Zack, et al. 2023. “Organoid Intelligence (OI): The New Frontier in Biocomputing and Intelligence-in-a-Dish.” </a:t>
            </a:r>
            <a:r>
              <a:rPr lang="en-US" sz="1200" i="1" dirty="0">
                <a:effectLst/>
              </a:rPr>
              <a:t>Frontiers in Science</a:t>
            </a:r>
            <a:r>
              <a:rPr lang="en-US" sz="1200" dirty="0">
                <a:effectLst/>
              </a:rPr>
              <a:t> 1 (February). </a:t>
            </a:r>
            <a:r>
              <a:rPr lang="en-US" sz="1200" dirty="0">
                <a:effectLst/>
                <a:hlinkClick r:id="rId2"/>
              </a:rPr>
              <a:t>https://doi.org/10.3389/fsci.2023.1017235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864904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157F38-5BEF-C07C-A2A0-1D5B525BB9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6AB7CD-0CC1-F631-23AD-950A93BA7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6" y="365125"/>
            <a:ext cx="4854804" cy="1539089"/>
          </a:xfrm>
        </p:spPr>
        <p:txBody>
          <a:bodyPr/>
          <a:lstStyle/>
          <a:p>
            <a:r>
              <a:rPr lang="en-US" dirty="0"/>
              <a:t>Appendix:  Biomarkers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23337-6A75-D5BE-A13D-033E3FBAFBB5}"/>
              </a:ext>
            </a:extLst>
          </p:cNvPr>
          <p:cNvSpPr txBox="1"/>
          <p:nvPr/>
        </p:nvSpPr>
        <p:spPr>
          <a:xfrm>
            <a:off x="597031" y="6169709"/>
            <a:ext cx="110262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effectLst/>
              </a:rPr>
              <a:t>Kurtys</a:t>
            </a:r>
            <a:r>
              <a:rPr lang="en-US" sz="1200" dirty="0">
                <a:effectLst/>
              </a:rPr>
              <a:t>, Ewelina. 2024. “How Do We Know We Have Real Neurons in Our Lab?” June 18, 2024. </a:t>
            </a:r>
            <a:r>
              <a:rPr lang="en-US" sz="1200" dirty="0">
                <a:effectLst/>
                <a:hlinkClick r:id="rId2"/>
              </a:rPr>
              <a:t>https://finalspark.com/how-do-we-know-we-have-real-neurons-in-our-lab/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>
              <a:effectLst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E056CA-7259-3188-CEBF-BA790AB9F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68" y="494221"/>
            <a:ext cx="7723132" cy="5387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2374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FF8DA-D09A-4707-D02F-3A79DBA32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5" y="457200"/>
            <a:ext cx="4656307" cy="1107649"/>
          </a:xfrm>
        </p:spPr>
        <p:txBody>
          <a:bodyPr/>
          <a:lstStyle/>
          <a:p>
            <a:r>
              <a:rPr lang="en-US" dirty="0"/>
              <a:t>About Matt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71DD6E-5A3A-6D97-3BC4-BE028A5416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6903" y="1966494"/>
            <a:ext cx="5326144" cy="4311758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[Mostly] </a:t>
            </a:r>
            <a:r>
              <a:rPr lang="en-US" b="1" u="sng" dirty="0"/>
              <a:t>Educated</a:t>
            </a:r>
            <a:r>
              <a:rPr lang="en-US" b="1" dirty="0"/>
              <a:t>:</a:t>
            </a:r>
          </a:p>
          <a:p>
            <a:r>
              <a:rPr lang="en-US" dirty="0"/>
              <a:t>    New York U. (Business) </a:t>
            </a:r>
          </a:p>
          <a:p>
            <a:r>
              <a:rPr lang="en-US" dirty="0"/>
              <a:t>    Georgetown (Industrial Sciences)</a:t>
            </a:r>
          </a:p>
          <a:p>
            <a:endParaRPr lang="en-US" b="1" u="sng" dirty="0"/>
          </a:p>
          <a:p>
            <a:r>
              <a:rPr lang="en-US" b="1" u="sng" dirty="0"/>
              <a:t>Jobs</a:t>
            </a:r>
            <a:r>
              <a:rPr lang="en-US" dirty="0"/>
              <a:t>:</a:t>
            </a:r>
          </a:p>
          <a:p>
            <a:pPr lvl="1"/>
            <a:r>
              <a:rPr lang="en-US" sz="1600" dirty="0"/>
              <a:t>Disaster Risk Analyst  </a:t>
            </a:r>
            <a:r>
              <a:rPr lang="en-US" dirty="0"/>
              <a:t>(World Bank)</a:t>
            </a:r>
          </a:p>
          <a:p>
            <a:pPr lvl="1"/>
            <a:r>
              <a:rPr lang="en-US" sz="1600" dirty="0"/>
              <a:t>Healthcare Data Analyst </a:t>
            </a:r>
            <a:r>
              <a:rPr lang="en-US" dirty="0"/>
              <a:t>(</a:t>
            </a:r>
            <a:r>
              <a:rPr lang="en-US" dirty="0" err="1"/>
              <a:t>NeueHealth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b="1" u="sng" dirty="0"/>
              <a:t>Fun Fact</a:t>
            </a:r>
            <a:r>
              <a:rPr lang="en-US" dirty="0"/>
              <a:t>: </a:t>
            </a:r>
          </a:p>
          <a:p>
            <a:r>
              <a:rPr lang="en-US" dirty="0"/>
              <a:t>Has the same birthday as Bob Marley and Ronald Reagan.</a:t>
            </a:r>
          </a:p>
          <a:p>
            <a:endParaRPr lang="en-US" dirty="0"/>
          </a:p>
        </p:txBody>
      </p:sp>
      <p:pic>
        <p:nvPicPr>
          <p:cNvPr id="7" name="Picture 6" descr="A person in a hard hat and sunglasses giving a thumbs up&#10;&#10;Description automatically generated">
            <a:extLst>
              <a:ext uri="{FF2B5EF4-FFF2-40B4-BE49-F238E27FC236}">
                <a16:creationId xmlns:a16="http://schemas.microsoft.com/office/drawing/2014/main" id="{F22E8857-EBAC-10A0-7CA6-A010FFDCC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096000" y="1011024"/>
            <a:ext cx="5326144" cy="401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6163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0D8931-4B75-0B90-45EC-7FD751ABA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879BA6-8BAB-39B4-41F2-6FFD37B17A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6" y="365125"/>
            <a:ext cx="3742440" cy="1539089"/>
          </a:xfrm>
        </p:spPr>
        <p:txBody>
          <a:bodyPr/>
          <a:lstStyle/>
          <a:p>
            <a:r>
              <a:rPr lang="en-US" dirty="0"/>
              <a:t>Appendix:  Micro-Fluidics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DEDB4-0659-0FB9-A10C-645BBB043D1D}"/>
              </a:ext>
            </a:extLst>
          </p:cNvPr>
          <p:cNvSpPr txBox="1"/>
          <p:nvPr/>
        </p:nvSpPr>
        <p:spPr>
          <a:xfrm>
            <a:off x="582891" y="6094536"/>
            <a:ext cx="11026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2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E620D-84B8-9619-E190-44ADC1A75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6240" y="251895"/>
            <a:ext cx="7278752" cy="5489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1267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A8FAE2-AB9A-282D-5FEF-322E746EA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8178D9-99C4-283A-7156-527BECE70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366" y="365125"/>
            <a:ext cx="3742440" cy="1539089"/>
          </a:xfrm>
        </p:spPr>
        <p:txBody>
          <a:bodyPr/>
          <a:lstStyle/>
          <a:p>
            <a:r>
              <a:rPr lang="en-US" dirty="0"/>
              <a:t>Appendix:  Research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0EFD7D3-47E6-C347-C149-C416705DD455}"/>
              </a:ext>
            </a:extLst>
          </p:cNvPr>
          <p:cNvSpPr txBox="1"/>
          <p:nvPr/>
        </p:nvSpPr>
        <p:spPr>
          <a:xfrm>
            <a:off x="582891" y="6094536"/>
            <a:ext cx="11026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2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233B4D-5827-0BF4-4331-819830DA1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4377" y="506526"/>
            <a:ext cx="8086685" cy="53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777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1D5A7-11A6-EA71-F45C-5E22A4585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2012" y="2002665"/>
            <a:ext cx="4196615" cy="2852670"/>
          </a:xfrm>
        </p:spPr>
        <p:txBody>
          <a:bodyPr/>
          <a:lstStyle/>
          <a:p>
            <a:r>
              <a:rPr lang="en-US" dirty="0"/>
              <a:t>Okay, nice, cool, get back to the brains in jars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A46B7A-FF05-E737-5F64-22B1C1193D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062888" y="657055"/>
            <a:ext cx="6824312" cy="5515146"/>
          </a:xfrm>
        </p:spPr>
        <p:txBody>
          <a:bodyPr>
            <a:normAutofit/>
          </a:bodyPr>
          <a:lstStyle/>
          <a:p>
            <a:r>
              <a:rPr lang="en-US" b="1" u="sng" dirty="0"/>
              <a:t>Some Context:</a:t>
            </a: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en-US" sz="2400" dirty="0"/>
              <a:t>(2024-03) </a:t>
            </a:r>
            <a:r>
              <a:rPr lang="en-US" sz="2400" dirty="0">
                <a:hlinkClick r:id="rId3"/>
              </a:rPr>
              <a:t>AWS buys a $650M Nuclear Plant</a:t>
            </a:r>
            <a:r>
              <a:rPr lang="en-US" sz="2400" dirty="0"/>
              <a:t> (960 </a:t>
            </a:r>
            <a:r>
              <a:rPr lang="en-US" sz="2400" dirty="0" err="1"/>
              <a:t>MegaWatts</a:t>
            </a:r>
            <a:r>
              <a:rPr lang="en-US" sz="2400" dirty="0"/>
              <a:t>).</a:t>
            </a:r>
          </a:p>
          <a:p>
            <a:pPr marL="514350" indent="-514350">
              <a:buAutoNum type="arabicPeriod"/>
            </a:pPr>
            <a:r>
              <a:rPr lang="en-US" sz="2400" dirty="0"/>
              <a:t>(2024-FQ4) </a:t>
            </a:r>
            <a:r>
              <a:rPr lang="en-US" sz="2400" dirty="0">
                <a:hlinkClick r:id="rId4"/>
              </a:rPr>
              <a:t>NVIDIA made $60B Rev. this year from its data-center services, 78% was AI-related</a:t>
            </a:r>
            <a:r>
              <a:rPr lang="en-US" sz="2400" dirty="0"/>
              <a:t>.</a:t>
            </a:r>
          </a:p>
          <a:p>
            <a:pPr marL="514350" indent="-514350">
              <a:buAutoNum type="arabicPeriod"/>
            </a:pPr>
            <a:r>
              <a:rPr lang="en-US" sz="2400" dirty="0"/>
              <a:t>(2023-10) Researchers (UT-Riverside, Arlington) predict “</a:t>
            </a:r>
            <a:r>
              <a:rPr lang="en-US" sz="2400" i="1" dirty="0">
                <a:hlinkClick r:id="rId5"/>
              </a:rPr>
              <a:t>water withdrawal of global AI may reach 4.2 – 6.6 billion cubic meters in 2027</a:t>
            </a:r>
            <a:r>
              <a:rPr lang="en-US" sz="2400" dirty="0"/>
              <a:t>”</a:t>
            </a:r>
          </a:p>
          <a:p>
            <a:pPr marL="514350" indent="-514350">
              <a:buAutoNum type="arabicPeriod"/>
            </a:pPr>
            <a:endParaRPr lang="en-US" sz="2400" dirty="0"/>
          </a:p>
          <a:p>
            <a:pPr marL="514350" indent="-514350"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102423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1760D-E425-6CCB-89A0-D56E89656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D293E9-46BC-88EB-500C-9C507E5C8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046" y="379147"/>
            <a:ext cx="9657991" cy="775518"/>
          </a:xfrm>
        </p:spPr>
        <p:txBody>
          <a:bodyPr/>
          <a:lstStyle/>
          <a:p>
            <a:r>
              <a:rPr lang="en-US" dirty="0"/>
              <a:t>So… Brains?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F8572-6730-F731-921E-A2BF5D46946D}"/>
              </a:ext>
            </a:extLst>
          </p:cNvPr>
          <p:cNvSpPr txBox="1"/>
          <p:nvPr/>
        </p:nvSpPr>
        <p:spPr>
          <a:xfrm>
            <a:off x="509046" y="6262041"/>
            <a:ext cx="11249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effectLst/>
              </a:rPr>
              <a:t>FinalSpark</a:t>
            </a:r>
            <a:r>
              <a:rPr lang="en-US" sz="1200" dirty="0">
                <a:effectLst/>
              </a:rPr>
              <a:t>. 2023. “Biocomputing - The next Evolutionary Leap.” July 11, 2023.</a:t>
            </a:r>
          </a:p>
          <a:p>
            <a:r>
              <a:rPr lang="en-US" sz="1200" dirty="0">
                <a:effectLst/>
                <a:hlinkClick r:id="rId3"/>
              </a:rPr>
              <a:t>https://finalspark.com/biocomputing-the-next-evolutionary-leap/</a:t>
            </a:r>
            <a:r>
              <a:rPr lang="en-US" sz="1200" dirty="0">
                <a:effectLst/>
              </a:rPr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ABE83-CE6F-1E19-2D12-0B3F4B0D6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2961" y="275904"/>
            <a:ext cx="6215335" cy="57431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8B803D-62F8-0983-6A8C-28D70AB69CCB}"/>
              </a:ext>
            </a:extLst>
          </p:cNvPr>
          <p:cNvSpPr txBox="1"/>
          <p:nvPr/>
        </p:nvSpPr>
        <p:spPr>
          <a:xfrm>
            <a:off x="509046" y="1451727"/>
            <a:ext cx="478881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“We’re creating the solution with biological neural networks. 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1" i="0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We’re growing neurons in cell cultures and making great progress in their use as computing power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. </a:t>
            </a:r>
          </a:p>
          <a:p>
            <a:endParaRPr lang="en-US" dirty="0">
              <a:solidFill>
                <a:srgbClr val="FFFFF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…[</a:t>
            </a:r>
            <a:r>
              <a:rPr lang="en-US" dirty="0">
                <a:solidFill>
                  <a:srgbClr val="FFFF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S]</a:t>
            </a:r>
            <a:r>
              <a:rPr lang="en-US" b="0" i="0" u="none" strike="noStrike" dirty="0" err="1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urpassing</a:t>
            </a:r>
            <a:r>
              <a:rPr lang="en-US" b="0" i="0" u="none" strike="noStrike" dirty="0">
                <a:solidFill>
                  <a:srgbClr val="FFFFFF"/>
                </a:solidFill>
                <a:effectLst/>
                <a:latin typeface="Consolas" panose="020B0609020204030204" pitchFamily="49" charset="0"/>
                <a:cs typeface="Consolas" panose="020B0609020204030204" pitchFamily="49" charset="0"/>
              </a:rPr>
              <a:t> nature's success with limitless potential for enhancing life on earth.”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984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63620-D2C0-05E9-7F81-90113E58A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365126"/>
            <a:ext cx="10407649" cy="775518"/>
          </a:xfrm>
        </p:spPr>
        <p:txBody>
          <a:bodyPr/>
          <a:lstStyle/>
          <a:p>
            <a:r>
              <a:rPr lang="en-US" dirty="0"/>
              <a:t>…What?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686A81E-5223-8D30-3D2C-2C12B58B65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4800" y="1635255"/>
            <a:ext cx="4675607" cy="358748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C7C71-6EF1-E757-EF36-B7689D26A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4148" y="1635255"/>
            <a:ext cx="5148301" cy="358748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E5D5A0-1A25-B0C5-8389-9D3FD5AF3E0D}"/>
              </a:ext>
            </a:extLst>
          </p:cNvPr>
          <p:cNvSpPr txBox="1"/>
          <p:nvPr/>
        </p:nvSpPr>
        <p:spPr>
          <a:xfrm>
            <a:off x="304800" y="6211669"/>
            <a:ext cx="116295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Jordan, Fred D., Martin Kutter, Jean-Marc </a:t>
            </a:r>
            <a:r>
              <a:rPr lang="en-US" sz="1200" dirty="0" err="1">
                <a:effectLst/>
              </a:rPr>
              <a:t>Comby</a:t>
            </a:r>
            <a:r>
              <a:rPr lang="en-US" sz="1200" dirty="0">
                <a:effectLst/>
              </a:rPr>
              <a:t>, Flora </a:t>
            </a:r>
            <a:r>
              <a:rPr lang="en-US" sz="1200" dirty="0" err="1">
                <a:effectLst/>
              </a:rPr>
              <a:t>Brozzi</a:t>
            </a:r>
            <a:r>
              <a:rPr lang="en-US" sz="1200" dirty="0">
                <a:effectLst/>
              </a:rPr>
              <a:t>, and Ewelina </a:t>
            </a:r>
            <a:r>
              <a:rPr lang="en-US" sz="1200" dirty="0" err="1">
                <a:effectLst/>
              </a:rPr>
              <a:t>Kurtys</a:t>
            </a:r>
            <a:r>
              <a:rPr lang="en-US" sz="1200" dirty="0">
                <a:effectLst/>
              </a:rPr>
              <a:t>. 2024. “Open and Remotely Accessible </a:t>
            </a:r>
            <a:r>
              <a:rPr lang="en-US" sz="1200" dirty="0" err="1">
                <a:effectLst/>
              </a:rPr>
              <a:t>Neuroplatform</a:t>
            </a:r>
            <a:r>
              <a:rPr lang="en-US" sz="1200" dirty="0">
                <a:effectLst/>
              </a:rPr>
              <a:t> for Research in Wetware Computing.” </a:t>
            </a:r>
            <a:r>
              <a:rPr lang="en-US" sz="1200" i="1" dirty="0">
                <a:effectLst/>
              </a:rPr>
              <a:t>Frontiers in Artificial Intelligence</a:t>
            </a:r>
            <a:r>
              <a:rPr lang="en-US" sz="1200" dirty="0">
                <a:effectLst/>
              </a:rPr>
              <a:t> 7 (May). </a:t>
            </a:r>
            <a:r>
              <a:rPr lang="en-US" sz="1200" dirty="0">
                <a:effectLst/>
                <a:hlinkClick r:id="rId5"/>
              </a:rPr>
              <a:t>https://doi.org/10.3389/frai.2024.1376042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9375087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4E8ACA-1EC0-9F62-C584-353FF335A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742" y="365126"/>
            <a:ext cx="10360057" cy="758650"/>
          </a:xfrm>
        </p:spPr>
        <p:txBody>
          <a:bodyPr/>
          <a:lstStyle/>
          <a:p>
            <a:r>
              <a:rPr lang="en-US" dirty="0"/>
              <a:t>How’s the process different?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0E806E-80E7-62A3-D8A0-A79A13A00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742" y="1272443"/>
            <a:ext cx="5114389" cy="518650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bg1"/>
                </a:solidFill>
                <a:highlight>
                  <a:srgbClr val="FFFF00"/>
                </a:highlight>
              </a:rPr>
              <a:t>SILICO-AI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2E7C7F-6DF0-71F3-AA7F-E642110DA2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2742" y="1939760"/>
            <a:ext cx="5114389" cy="4384840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AutoNum type="arabicPeriod"/>
            </a:pPr>
            <a:r>
              <a:rPr lang="en-US" sz="2800" b="1" dirty="0"/>
              <a:t>DATA</a:t>
            </a:r>
            <a:r>
              <a:rPr lang="en-US" sz="2800" dirty="0"/>
              <a:t> fed into computer.</a:t>
            </a:r>
          </a:p>
          <a:p>
            <a:pPr marL="514350" indent="-514350">
              <a:buAutoNum type="arabicPeriod"/>
            </a:pPr>
            <a:r>
              <a:rPr lang="en-US" sz="2800" b="1" dirty="0"/>
              <a:t>COMPUTER </a:t>
            </a:r>
            <a:r>
              <a:rPr lang="en-US" sz="2800" dirty="0"/>
              <a:t>fires electricity into silicone wafer.</a:t>
            </a:r>
          </a:p>
          <a:p>
            <a:pPr marL="0" indent="0">
              <a:buNone/>
            </a:pPr>
            <a:r>
              <a:rPr lang="en-US" sz="2800" b="1" dirty="0"/>
              <a:t>3.</a:t>
            </a:r>
            <a:r>
              <a:rPr lang="en-US" sz="2800" dirty="0"/>
              <a:t> </a:t>
            </a:r>
            <a:r>
              <a:rPr lang="en-US" sz="2800" b="1" dirty="0"/>
              <a:t>MACHINE LEARNING MODEL</a:t>
            </a:r>
            <a:r>
              <a:rPr lang="en-US" sz="2800" dirty="0"/>
              <a:t> computes the “best” response.</a:t>
            </a:r>
          </a:p>
          <a:p>
            <a:pPr marL="0" indent="0">
              <a:buNone/>
            </a:pPr>
            <a:r>
              <a:rPr lang="en-US" sz="2800" b="1" dirty="0"/>
              <a:t>4.</a:t>
            </a:r>
            <a:r>
              <a:rPr lang="en-US" sz="2800" dirty="0"/>
              <a:t> </a:t>
            </a:r>
            <a:r>
              <a:rPr lang="en-US" sz="2800" b="1" dirty="0"/>
              <a:t>TRAINING </a:t>
            </a:r>
            <a:r>
              <a:rPr lang="en-US" sz="2800" dirty="0"/>
              <a:t>occurs by selection of model which made the “optimal” answer.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D90D6A-96C8-7DA6-2D59-806A45C830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64867" y="1272443"/>
            <a:ext cx="5114388" cy="51865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chemeClr val="bg1"/>
                </a:solidFill>
                <a:highlight>
                  <a:srgbClr val="FFFF00"/>
                </a:highlight>
              </a:rPr>
              <a:t>Brain Organoid-AI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20DFBB-348B-A6AE-93DD-862DCBF1BC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64866" y="1791093"/>
            <a:ext cx="5114389" cy="453350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sz="2800" b="1" dirty="0"/>
              <a:t>1. DATA </a:t>
            </a:r>
            <a:r>
              <a:rPr lang="en-US" sz="2800" dirty="0"/>
              <a:t>fed into computer.</a:t>
            </a:r>
          </a:p>
          <a:p>
            <a:pPr marL="0" indent="0">
              <a:buNone/>
            </a:pPr>
            <a:r>
              <a:rPr lang="en-US" sz="2800" b="1" dirty="0"/>
              <a:t>2. COMPUTER </a:t>
            </a:r>
            <a:r>
              <a:rPr lang="en-US" sz="2800" dirty="0"/>
              <a:t>fires lasers, or electricity into organoid.</a:t>
            </a:r>
          </a:p>
          <a:p>
            <a:pPr marL="0" indent="0">
              <a:buNone/>
            </a:pPr>
            <a:r>
              <a:rPr lang="en-US" sz="2800" b="1" dirty="0"/>
              <a:t>3. MACHINE LEARNING MODEL</a:t>
            </a:r>
            <a:r>
              <a:rPr lang="en-US" sz="2800" dirty="0"/>
              <a:t> measures neuron activation.</a:t>
            </a: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4. TRAINING </a:t>
            </a:r>
            <a:r>
              <a:rPr lang="en-US" sz="2800" dirty="0"/>
              <a:t>occurs by iterative release of dopamine into organoid housing after organoid signals the ”optimal” answer.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577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3510C-9C0F-CD8E-E0DF-662D4D9D87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27212-E17A-E1CE-2031-A3CDF5F20E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4144" y="365125"/>
            <a:ext cx="11095349" cy="766091"/>
          </a:xfrm>
        </p:spPr>
        <p:txBody>
          <a:bodyPr>
            <a:normAutofit/>
          </a:bodyPr>
          <a:lstStyle/>
          <a:p>
            <a:r>
              <a:rPr lang="en-US" dirty="0"/>
              <a:t>Neuronal Attachment to Micro Electrodes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A2AAEB9-6383-33CD-74D3-AF262EFC4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470" y="1491433"/>
            <a:ext cx="8983745" cy="40575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D90D8AA-8FD4-9133-F796-7CABE3275AB7}"/>
              </a:ext>
            </a:extLst>
          </p:cNvPr>
          <p:cNvSpPr txBox="1"/>
          <p:nvPr/>
        </p:nvSpPr>
        <p:spPr>
          <a:xfrm>
            <a:off x="348792" y="5810459"/>
            <a:ext cx="116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3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832113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D2238C-D9BE-568C-155E-D6920A1F2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AE779-B646-B74D-1952-4900FAFA45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792" y="383978"/>
            <a:ext cx="11095349" cy="766091"/>
          </a:xfrm>
        </p:spPr>
        <p:txBody>
          <a:bodyPr>
            <a:normAutofit/>
          </a:bodyPr>
          <a:lstStyle/>
          <a:p>
            <a:r>
              <a:rPr lang="en-US" dirty="0"/>
              <a:t>What was the purple bit in the machine?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4CFFB4-D33D-1578-2140-093202FEFBD6}"/>
              </a:ext>
            </a:extLst>
          </p:cNvPr>
          <p:cNvSpPr txBox="1"/>
          <p:nvPr/>
        </p:nvSpPr>
        <p:spPr>
          <a:xfrm>
            <a:off x="348792" y="5810459"/>
            <a:ext cx="116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2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E077E7-B958-2343-F3A7-80C127215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6983" y="1592325"/>
            <a:ext cx="9558966" cy="3673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289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8E963-027B-8825-8972-30194AA39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569" y="381974"/>
            <a:ext cx="9958305" cy="766091"/>
          </a:xfrm>
        </p:spPr>
        <p:txBody>
          <a:bodyPr/>
          <a:lstStyle/>
          <a:p>
            <a:r>
              <a:rPr lang="en-US" dirty="0"/>
              <a:t>Microfluidics = Vasculature</a:t>
            </a:r>
          </a:p>
        </p:txBody>
      </p:sp>
      <p:pic>
        <p:nvPicPr>
          <p:cNvPr id="5" name="Content Placeholder 4" descr="A collage of different types of optical stimulation&#10;&#10;Description automatically generated">
            <a:extLst>
              <a:ext uri="{FF2B5EF4-FFF2-40B4-BE49-F238E27FC236}">
                <a16:creationId xmlns:a16="http://schemas.microsoft.com/office/drawing/2014/main" id="{D8CE8CE1-2ED5-7373-80EC-72DC7C184C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89569" y="1493918"/>
            <a:ext cx="11212862" cy="3624836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B5BEFE-EF16-5755-2519-70961D583E67}"/>
              </a:ext>
            </a:extLst>
          </p:cNvPr>
          <p:cNvSpPr txBox="1"/>
          <p:nvPr/>
        </p:nvSpPr>
        <p:spPr>
          <a:xfrm>
            <a:off x="348792" y="5810459"/>
            <a:ext cx="116986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effectLst/>
              </a:rPr>
              <a:t>Zhang, </a:t>
            </a:r>
            <a:r>
              <a:rPr lang="en-US" sz="1200" dirty="0" err="1">
                <a:effectLst/>
              </a:rPr>
              <a:t>Xiaotian</a:t>
            </a:r>
            <a:r>
              <a:rPr lang="en-US" sz="1200" dirty="0">
                <a:effectLst/>
              </a:rPr>
              <a:t>, Zhi Dou, Seung Hyun Kim, Gaurav Upadhyay, Daniel Havert, </a:t>
            </a:r>
            <a:r>
              <a:rPr lang="en-US" sz="1200" dirty="0" err="1">
                <a:effectLst/>
              </a:rPr>
              <a:t>Sehong</a:t>
            </a:r>
            <a:r>
              <a:rPr lang="en-US" sz="1200" dirty="0">
                <a:effectLst/>
              </a:rPr>
              <a:t> Kang, Kimia Kazemi, et al. 2024. “Mind In Vitro Platforms: Versatile, Scalable, Robust, and Open Solutions to Interfacing with Living Neurons.” </a:t>
            </a:r>
            <a:r>
              <a:rPr lang="en-US" sz="1200" i="1" dirty="0">
                <a:effectLst/>
              </a:rPr>
              <a:t>Advanced Science</a:t>
            </a:r>
            <a:r>
              <a:rPr lang="en-US" sz="1200" dirty="0">
                <a:effectLst/>
              </a:rPr>
              <a:t> 11 (11): 2306826. </a:t>
            </a:r>
            <a:r>
              <a:rPr lang="en-US" sz="1200" dirty="0">
                <a:effectLst/>
                <a:hlinkClick r:id="rId4"/>
              </a:rPr>
              <a:t>https://doi.org/10.1002/advs.202306826</a:t>
            </a:r>
            <a:r>
              <a:rPr lang="en-US" sz="1200" dirty="0">
                <a:effectLst/>
              </a:rPr>
              <a:t>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13935961"/>
      </p:ext>
    </p:extLst>
  </p:cSld>
  <p:clrMapOvr>
    <a:masterClrMapping/>
  </p:clrMapOvr>
</p:sld>
</file>

<file path=ppt/theme/theme1.xml><?xml version="1.0" encoding="utf-8"?>
<a:theme xmlns:a="http://schemas.openxmlformats.org/drawingml/2006/main" name="AfterhoursVTI">
  <a:themeElements>
    <a:clrScheme name="Office">
      <a:dk1>
        <a:srgbClr val="000000"/>
      </a:dk1>
      <a:lt1>
        <a:srgbClr val="FFFFFF"/>
      </a:lt1>
      <a:dk2>
        <a:srgbClr val="1D242E"/>
      </a:dk2>
      <a:lt2>
        <a:srgbClr val="F2F1F1"/>
      </a:lt2>
      <a:accent1>
        <a:srgbClr val="4472C4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9A5879"/>
      </a:folHlink>
    </a:clrScheme>
    <a:fontScheme name="Street">
      <a:majorFont>
        <a:latin typeface="Franklin Gothic Heavy"/>
        <a:ea typeface=""/>
        <a:cs typeface=""/>
      </a:majorFont>
      <a:minorFont>
        <a:latin typeface="Consola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hoursVTI" id="{90A150B1-9C08-42C7-B4E0-C1D732064FA1}" vid="{A6104589-8A83-4A64-B7F1-AAF946A405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567</TotalTime>
  <Words>1860</Words>
  <Application>Microsoft Macintosh PowerPoint</Application>
  <PresentationFormat>Widescreen</PresentationFormat>
  <Paragraphs>98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Arial</vt:lpstr>
      <vt:lpstr>Consolas</vt:lpstr>
      <vt:lpstr>Franklin Gothic Heavy</vt:lpstr>
      <vt:lpstr>AfterhoursVTI</vt:lpstr>
      <vt:lpstr>Forebrain Organoids:  Biosynthetic Neural Networks</vt:lpstr>
      <vt:lpstr>About Matt</vt:lpstr>
      <vt:lpstr>Okay, nice, cool, get back to the brains in jars</vt:lpstr>
      <vt:lpstr>So… Brains?</vt:lpstr>
      <vt:lpstr>…What?</vt:lpstr>
      <vt:lpstr>How’s the process different?</vt:lpstr>
      <vt:lpstr>Neuronal Attachment to Micro Electrodes</vt:lpstr>
      <vt:lpstr>What was the purple bit in the machine?</vt:lpstr>
      <vt:lpstr>Microfluidics = Vasculature</vt:lpstr>
      <vt:lpstr>Neuronal Attachment to Micro Electrodes</vt:lpstr>
      <vt:lpstr>Incubator Unit</vt:lpstr>
      <vt:lpstr>Code Execution</vt:lpstr>
      <vt:lpstr>Conclusion(s)?</vt:lpstr>
      <vt:lpstr>Appendix: Lifetime of Organoids</vt:lpstr>
      <vt:lpstr>Appendix: Dopamine</vt:lpstr>
      <vt:lpstr>Appendix: Facts on Efficiency</vt:lpstr>
      <vt:lpstr>Appendix: Organoid-on-Organoid Action</vt:lpstr>
      <vt:lpstr>Appendix: Ethical Dilemmas</vt:lpstr>
      <vt:lpstr>Appendix:  Biomarkers</vt:lpstr>
      <vt:lpstr>Appendix:  Micro-Fluidics</vt:lpstr>
      <vt:lpstr>Appendix:  Research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Matthew Lyn</dc:creator>
  <cp:lastModifiedBy>Matthew Lyn</cp:lastModifiedBy>
  <cp:revision>1</cp:revision>
  <dcterms:created xsi:type="dcterms:W3CDTF">2024-10-29T16:26:07Z</dcterms:created>
  <dcterms:modified xsi:type="dcterms:W3CDTF">2024-10-30T01:53:25Z</dcterms:modified>
</cp:coreProperties>
</file>